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58"/>
  </p:notesMasterIdLst>
  <p:handoutMasterIdLst>
    <p:handoutMasterId r:id="rId59"/>
  </p:handoutMasterIdLst>
  <p:sldIdLst>
    <p:sldId id="256" r:id="rId3"/>
    <p:sldId id="492" r:id="rId4"/>
    <p:sldId id="494" r:id="rId5"/>
    <p:sldId id="283" r:id="rId6"/>
    <p:sldId id="286" r:id="rId7"/>
    <p:sldId id="484" r:id="rId8"/>
    <p:sldId id="502" r:id="rId9"/>
    <p:sldId id="487" r:id="rId10"/>
    <p:sldId id="503" r:id="rId11"/>
    <p:sldId id="488" r:id="rId12"/>
    <p:sldId id="504" r:id="rId13"/>
    <p:sldId id="495" r:id="rId14"/>
    <p:sldId id="505" r:id="rId15"/>
    <p:sldId id="490" r:id="rId16"/>
    <p:sldId id="498" r:id="rId17"/>
    <p:sldId id="501" r:id="rId18"/>
    <p:sldId id="538" r:id="rId19"/>
    <p:sldId id="539" r:id="rId20"/>
    <p:sldId id="348" r:id="rId21"/>
    <p:sldId id="349" r:id="rId22"/>
    <p:sldId id="350" r:id="rId23"/>
    <p:sldId id="391" r:id="rId24"/>
    <p:sldId id="540" r:id="rId25"/>
    <p:sldId id="507" r:id="rId26"/>
    <p:sldId id="508" r:id="rId27"/>
    <p:sldId id="509" r:id="rId28"/>
    <p:sldId id="510" r:id="rId29"/>
    <p:sldId id="511" r:id="rId30"/>
    <p:sldId id="513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522" r:id="rId40"/>
    <p:sldId id="523" r:id="rId41"/>
    <p:sldId id="524" r:id="rId42"/>
    <p:sldId id="543" r:id="rId43"/>
    <p:sldId id="528" r:id="rId44"/>
    <p:sldId id="529" r:id="rId45"/>
    <p:sldId id="359" r:id="rId46"/>
    <p:sldId id="532" r:id="rId47"/>
    <p:sldId id="478" r:id="rId48"/>
    <p:sldId id="542" r:id="rId49"/>
    <p:sldId id="477" r:id="rId50"/>
    <p:sldId id="479" r:id="rId51"/>
    <p:sldId id="480" r:id="rId52"/>
    <p:sldId id="481" r:id="rId53"/>
    <p:sldId id="482" r:id="rId54"/>
    <p:sldId id="483" r:id="rId55"/>
    <p:sldId id="506" r:id="rId56"/>
    <p:sldId id="354" r:id="rId57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/>
    <p:restoredTop sz="89296"/>
  </p:normalViewPr>
  <p:slideViewPr>
    <p:cSldViewPr snapToGrid="0" snapToObjects="1">
      <p:cViewPr varScale="1">
        <p:scale>
          <a:sx n="112" d="100"/>
          <a:sy n="112" d="100"/>
        </p:scale>
        <p:origin x="840" y="18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10/4/18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18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8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19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913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Notes: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Any regularization is a type of bias: It tells us how to select a model among others, absent additional evidence from the data.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Regularization terms are </a:t>
            </a:r>
            <a:r>
              <a:rPr lang="en-US" sz="1200" i="1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independent of the data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Therefore it reduces the variance of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5261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Least Absolute Shrinkage and Selection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264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5211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181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8995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487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8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51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092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348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048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955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985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609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19.emf"/><Relationship Id="rId7" Type="http://schemas.openxmlformats.org/officeDocument/2006/relationships/image" Target="../media/image29.emf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7.emf"/><Relationship Id="rId5" Type="http://schemas.openxmlformats.org/officeDocument/2006/relationships/image" Target="../media/image21.emf"/><Relationship Id="rId10" Type="http://schemas.openxmlformats.org/officeDocument/2006/relationships/image" Target="../media/image6.emf"/><Relationship Id="rId4" Type="http://schemas.openxmlformats.org/officeDocument/2006/relationships/image" Target="../media/image20.emf"/><Relationship Id="rId9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3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36.emf"/><Relationship Id="rId5" Type="http://schemas.openxmlformats.org/officeDocument/2006/relationships/image" Target="../media/image39.emf"/><Relationship Id="rId10" Type="http://schemas.openxmlformats.org/officeDocument/2006/relationships/image" Target="../media/image35.emf"/><Relationship Id="rId4" Type="http://schemas.openxmlformats.org/officeDocument/2006/relationships/image" Target="../media/image38.emf"/><Relationship Id="rId9" Type="http://schemas.openxmlformats.org/officeDocument/2006/relationships/image" Target="../media/image34.emf"/><Relationship Id="rId1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linear_mode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(null)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65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70.emf"/><Relationship Id="rId4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7.emf"/><Relationship Id="rId7" Type="http://schemas.openxmlformats.org/officeDocument/2006/relationships/image" Target="../media/image72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4.emf"/><Relationship Id="rId4" Type="http://schemas.openxmlformats.org/officeDocument/2006/relationships/image" Target="../media/image5.emf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tiff"/><Relationship Id="rId4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tiff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23.emf"/><Relationship Id="rId5" Type="http://schemas.openxmlformats.org/officeDocument/2006/relationships/image" Target="../media/image6.emf"/><Relationship Id="rId10" Type="http://schemas.openxmlformats.org/officeDocument/2006/relationships/image" Target="../media/image22.emf"/><Relationship Id="rId4" Type="http://schemas.openxmlformats.org/officeDocument/2006/relationships/image" Target="../media/image5.emf"/><Relationship Id="rId9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8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7.emf"/><Relationship Id="rId4" Type="http://schemas.openxmlformats.org/officeDocument/2006/relationships/image" Target="../media/image19.emf"/><Relationship Id="rId9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8.emf"/><Relationship Id="rId7" Type="http://schemas.openxmlformats.org/officeDocument/2006/relationships/image" Target="../media/image5.emf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Fitting Linear Models,</a:t>
            </a:r>
            <a:br>
              <a:rPr lang="en-US" sz="5400" i="1" dirty="0"/>
            </a:br>
            <a:r>
              <a:rPr lang="en-US" sz="5400" i="1" dirty="0"/>
              <a:t>Regularization &amp; Cross Validation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  <a:p>
            <a:pPr algn="l"/>
            <a:r>
              <a:rPr lang="en-US" sz="2000" dirty="0"/>
              <a:t>Fall’18 updates: </a:t>
            </a:r>
          </a:p>
          <a:p>
            <a:pPr algn="l"/>
            <a:r>
              <a:rPr lang="en-US" sz="2000" b="1" dirty="0"/>
              <a:t>Fernando Perez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fernando.perez@berkeley.edu</a:t>
            </a:r>
            <a:r>
              <a:rPr lang="en-US" sz="2000" dirty="0"/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6DC3113-AA45-7049-8E40-15B6A37094E9}"/>
              </a:ext>
            </a:extLst>
          </p:cNvPr>
          <p:cNvSpPr/>
          <p:nvPr/>
        </p:nvSpPr>
        <p:spPr>
          <a:xfrm rot="5400000">
            <a:off x="9595381" y="4992610"/>
            <a:ext cx="614480" cy="686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B5EBABE-C6E2-C54D-83D4-3D9EA379F7BC}"/>
              </a:ext>
            </a:extLst>
          </p:cNvPr>
          <p:cNvSpPr/>
          <p:nvPr/>
        </p:nvSpPr>
        <p:spPr>
          <a:xfrm rot="5400000">
            <a:off x="7207609" y="5368631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0D92563-6B00-B14C-9DE7-1F8D4633CDE0}"/>
              </a:ext>
            </a:extLst>
          </p:cNvPr>
          <p:cNvSpPr/>
          <p:nvPr/>
        </p:nvSpPr>
        <p:spPr>
          <a:xfrm>
            <a:off x="5536721" y="5139844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80688" y="-544673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41" y="228034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32" y="218496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413747" y="272666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111" y="223589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214188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215127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210426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174868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278594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B3F7F-7FF7-7346-9A74-DA71BF81D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959" y="5161616"/>
            <a:ext cx="2933700" cy="533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D0DFAB2-2147-F64F-AEF3-EA27C7660D24}"/>
              </a:ext>
            </a:extLst>
          </p:cNvPr>
          <p:cNvSpPr txBox="1"/>
          <p:nvPr/>
        </p:nvSpPr>
        <p:spPr>
          <a:xfrm>
            <a:off x="4527201" y="5143541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DDEEC4-F208-6C4C-926F-2B7F9117685D}"/>
              </a:ext>
            </a:extLst>
          </p:cNvPr>
          <p:cNvGrpSpPr/>
          <p:nvPr/>
        </p:nvGrpSpPr>
        <p:grpSpPr>
          <a:xfrm>
            <a:off x="8210231" y="4650636"/>
            <a:ext cx="177800" cy="1936347"/>
            <a:chOff x="8210231" y="4650636"/>
            <a:chExt cx="177800" cy="193634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2189F7-2037-7A47-B515-5E66E50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0231" y="5373360"/>
              <a:ext cx="177800" cy="3937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7A541D-C75D-2E44-9D62-7B9A7CF7FA6D}"/>
                </a:ext>
              </a:extLst>
            </p:cNvPr>
            <p:cNvGrpSpPr/>
            <p:nvPr/>
          </p:nvGrpSpPr>
          <p:grpSpPr>
            <a:xfrm rot="5400000">
              <a:off x="7322745" y="5618810"/>
              <a:ext cx="1936347" cy="0"/>
              <a:chOff x="8478702" y="6565330"/>
              <a:chExt cx="2129978" cy="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BB3A86A-4850-C14D-8345-583A0AC3C052}"/>
                  </a:ext>
                </a:extLst>
              </p:cNvPr>
              <p:cNvCxnSpPr/>
              <p:nvPr/>
            </p:nvCxnSpPr>
            <p:spPr>
              <a:xfrm>
                <a:off x="8478702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1CF6874-9533-DE4B-B5CF-5A67B3D63093}"/>
                  </a:ext>
                </a:extLst>
              </p:cNvPr>
              <p:cNvCxnSpPr/>
              <p:nvPr/>
            </p:nvCxnSpPr>
            <p:spPr>
              <a:xfrm>
                <a:off x="9870521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29531-7DAF-BD4B-8DC6-FFF0A88E3FF0}"/>
              </a:ext>
            </a:extLst>
          </p:cNvPr>
          <p:cNvGrpSpPr/>
          <p:nvPr/>
        </p:nvGrpSpPr>
        <p:grpSpPr>
          <a:xfrm>
            <a:off x="9424759" y="4585119"/>
            <a:ext cx="956357" cy="1948544"/>
            <a:chOff x="8840786" y="4612077"/>
            <a:chExt cx="956357" cy="194854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61B290B-3E8F-BF48-87A7-7C6398BF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6236" y="4644735"/>
              <a:ext cx="484826" cy="1834732"/>
            </a:xfrm>
            <a:prstGeom prst="rect">
              <a:avLst/>
            </a:prstGeom>
          </p:spPr>
        </p:pic>
        <p:sp>
          <p:nvSpPr>
            <p:cNvPr id="86" name="Double Bracket 85">
              <a:extLst>
                <a:ext uri="{FF2B5EF4-FFF2-40B4-BE49-F238E27FC236}">
                  <a16:creationId xmlns:a16="http://schemas.microsoft.com/office/drawing/2014/main" id="{140D27CC-D0E0-9C41-8E88-F37EB38A5A8E}"/>
                </a:ext>
              </a:extLst>
            </p:cNvPr>
            <p:cNvSpPr/>
            <p:nvPr/>
          </p:nvSpPr>
          <p:spPr>
            <a:xfrm>
              <a:off x="8840786" y="4612077"/>
              <a:ext cx="956357" cy="1948544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21E508B-3EEB-1E40-BD2E-746E993DCD2F}"/>
              </a:ext>
            </a:extLst>
          </p:cNvPr>
          <p:cNvSpPr txBox="1"/>
          <p:nvPr/>
        </p:nvSpPr>
        <p:spPr>
          <a:xfrm>
            <a:off x="8712869" y="5135928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7ACE59-10B3-AF47-819D-5F3B2A821A4B}"/>
              </a:ext>
            </a:extLst>
          </p:cNvPr>
          <p:cNvSpPr txBox="1"/>
          <p:nvPr/>
        </p:nvSpPr>
        <p:spPr>
          <a:xfrm>
            <a:off x="552450" y="4146741"/>
            <a:ext cx="16754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Prediction</a:t>
            </a:r>
          </a:p>
        </p:txBody>
      </p:sp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D99C79C1-B27B-B749-871C-4A132230A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4882"/>
              </p:ext>
            </p:extLst>
          </p:nvPr>
        </p:nvGraphicFramePr>
        <p:xfrm>
          <a:off x="6564801" y="-2248005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E5F6BD69-039B-CB47-8DF9-C56E7B2B8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04218"/>
              </p:ext>
            </p:extLst>
          </p:nvPr>
        </p:nvGraphicFramePr>
        <p:xfrm>
          <a:off x="-2567040" y="7793052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5" name="Group 94">
            <a:extLst>
              <a:ext uri="{FF2B5EF4-FFF2-40B4-BE49-F238E27FC236}">
                <a16:creationId xmlns:a16="http://schemas.microsoft.com/office/drawing/2014/main" id="{9C159BC4-18EA-1D43-97AE-EDD008F4A1B3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2480B3-BD4C-8249-AF90-86A2C2947510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C71040E-34B7-9E4A-9FBA-19615F5EB71A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039F898-3F9B-264A-A51D-156D475EE4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FB317E5-76BE-6C4D-B8E7-5F20114CF1B6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DBA396B-F1EB-A346-B007-A748D60E5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8F2589B-918D-444E-B311-16B8FA9B0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0E7F07A-08FB-AC48-AB54-7174F5B8905F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852CBBF-338A-EA43-AE24-0CE7F94481BA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EE36791-B115-5C4F-95EE-A0F42D8CC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6601950-E088-6244-8B87-BF6133B48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C445E8A-D1BE-B14D-A1E9-5C0AF303E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0B066B9-5076-404E-884E-EEA7F40F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B62A9ED-C843-B344-9694-F1886772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FF6F78D-A74B-454A-99B1-9F1C5805CA29}"/>
              </a:ext>
            </a:extLst>
          </p:cNvPr>
          <p:cNvGrpSpPr/>
          <p:nvPr/>
        </p:nvGrpSpPr>
        <p:grpSpPr>
          <a:xfrm>
            <a:off x="4989096" y="1350007"/>
            <a:ext cx="3641523" cy="2903166"/>
            <a:chOff x="4989096" y="2668496"/>
            <a:chExt cx="3641523" cy="2903166"/>
          </a:xfrm>
        </p:grpSpPr>
        <p:sp>
          <p:nvSpPr>
            <p:cNvPr id="72" name="Double Bracket 71">
              <a:extLst>
                <a:ext uri="{FF2B5EF4-FFF2-40B4-BE49-F238E27FC236}">
                  <a16:creationId xmlns:a16="http://schemas.microsoft.com/office/drawing/2014/main" id="{137D7DE0-5F22-FE42-88C1-35C6D92BD93A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39E379B-8E01-C745-87B7-D14E61F5858E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74" name="Left Brace 73">
              <a:extLst>
                <a:ext uri="{FF2B5EF4-FFF2-40B4-BE49-F238E27FC236}">
                  <a16:creationId xmlns:a16="http://schemas.microsoft.com/office/drawing/2014/main" id="{957B8C4A-94E8-7B4E-9FDF-02F4DEE58ED0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 Brace 108">
              <a:extLst>
                <a:ext uri="{FF2B5EF4-FFF2-40B4-BE49-F238E27FC236}">
                  <a16:creationId xmlns:a16="http://schemas.microsoft.com/office/drawing/2014/main" id="{2EA1D6B7-1C2B-F845-859B-84C245A82B9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6FCE945-3E4C-6841-B413-AA0BD076B89F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011C4-7D3B-D945-A0E3-8769429C5FA1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A01DEBD-6F93-724E-8679-81EA1E7FBBB8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B02D4E2-04C2-FD48-85D8-FBC5B1BCBE80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D7AD060-5E7C-4745-9142-1B3915BC7A30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87EC03E-7400-4A4F-BAF6-9656F75C7010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FB03C67-DA64-2344-8811-2BE59A2A5DAE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63EF2D-CA47-C149-A809-44CD7F6063B4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96EC632-4968-3542-BAEB-CEC27D8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7C87D0F-F867-4E48-B695-09994B9371E4}"/>
              </a:ext>
            </a:extLst>
          </p:cNvPr>
          <p:cNvGrpSpPr/>
          <p:nvPr/>
        </p:nvGrpSpPr>
        <p:grpSpPr>
          <a:xfrm>
            <a:off x="5034818" y="4708876"/>
            <a:ext cx="2741993" cy="2186025"/>
            <a:chOff x="4989096" y="2668496"/>
            <a:chExt cx="3641523" cy="2903166"/>
          </a:xfrm>
        </p:grpSpPr>
        <p:sp>
          <p:nvSpPr>
            <p:cNvPr id="120" name="Double Bracket 119">
              <a:extLst>
                <a:ext uri="{FF2B5EF4-FFF2-40B4-BE49-F238E27FC236}">
                  <a16:creationId xmlns:a16="http://schemas.microsoft.com/office/drawing/2014/main" id="{AC05A65D-33EC-A24D-8699-B180EEA5FB05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3FFE208-F50C-0C40-8154-D1356DA53440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122" name="Left Brace 121">
              <a:extLst>
                <a:ext uri="{FF2B5EF4-FFF2-40B4-BE49-F238E27FC236}">
                  <a16:creationId xmlns:a16="http://schemas.microsoft.com/office/drawing/2014/main" id="{4B33A345-3DC4-7143-AC8D-DBE01678901F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Left Brace 122">
              <a:extLst>
                <a:ext uri="{FF2B5EF4-FFF2-40B4-BE49-F238E27FC236}">
                  <a16:creationId xmlns:a16="http://schemas.microsoft.com/office/drawing/2014/main" id="{D68D749B-D6BB-8D43-8037-6C532FD2BBD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47E1FB-7E7C-3147-96B5-F155E02616A5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7D89F83-D4FD-1549-B3A2-E39B80A051D7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E58A55A-02B8-194D-94C0-2F9DDAFD263C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CC893BA-3B63-E444-8842-8E4AC7161AA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D78F11B-91AB-2143-8065-70794DBE7024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716668D-5C69-BE49-B105-A174E4FC7281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4E766F00-D89D-424D-BF74-C1E51E0D06D5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1D7A443-0C1E-D14F-BCCB-3895D45BECC5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6DE5CC7-4053-2A4D-87C8-4BDF11E42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6B91-7376-F646-A80E-7BA36A0B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74DC4-7CB0-C448-BBC1-E556A027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to the least squares 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by the normal equation: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BD242-5548-3147-BFBD-DA89A118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29" y="2567288"/>
            <a:ext cx="69469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561FE-F892-894C-BE4C-730CAE4E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5258308"/>
            <a:ext cx="3302000" cy="58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2C844-BA75-734C-B286-D784E1FC6524}"/>
              </a:ext>
            </a:extLst>
          </p:cNvPr>
          <p:cNvSpPr txBox="1"/>
          <p:nvPr/>
        </p:nvSpPr>
        <p:spPr>
          <a:xfrm>
            <a:off x="8162545" y="4858351"/>
            <a:ext cx="3785616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You should know this!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You do not need to know the</a:t>
            </a:r>
            <a:br>
              <a:rPr lang="en-US" dirty="0"/>
            </a:br>
            <a:r>
              <a:rPr lang="en-US" dirty="0"/>
              <a:t>calculus based derivation.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You should know the geometric derivation …</a:t>
            </a:r>
          </a:p>
        </p:txBody>
      </p:sp>
    </p:spTree>
    <p:extLst>
      <p:ext uri="{BB962C8B-B14F-4D97-AF65-F5344CB8AC3E}">
        <p14:creationId xmlns:p14="http://schemas.microsoft.com/office/powerpoint/2010/main" val="305984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01F463-AF1B-EE4A-9FF1-2FB1D7B96903}"/>
              </a:ext>
            </a:extLst>
          </p:cNvPr>
          <p:cNvSpPr/>
          <p:nvPr/>
        </p:nvSpPr>
        <p:spPr>
          <a:xfrm>
            <a:off x="2663392" y="3151632"/>
            <a:ext cx="2280464" cy="2865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C25052F-3ACE-0442-8276-BBAA19A8CA9F}"/>
              </a:ext>
            </a:extLst>
          </p:cNvPr>
          <p:cNvSpPr/>
          <p:nvPr/>
        </p:nvSpPr>
        <p:spPr>
          <a:xfrm rot="5400000">
            <a:off x="5060266" y="3457883"/>
            <a:ext cx="2280464" cy="4249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6E08A0C-D18D-7C41-81FA-E6846EA1CC44}"/>
              </a:ext>
            </a:extLst>
          </p:cNvPr>
          <p:cNvSpPr/>
          <p:nvPr/>
        </p:nvSpPr>
        <p:spPr>
          <a:xfrm>
            <a:off x="8856124" y="3361035"/>
            <a:ext cx="712264" cy="58307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5103"/>
            <a:ext cx="1080135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Geometric Derivation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0666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293026" y="2597562"/>
            <a:ext cx="2946532" cy="3233003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04556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910499" y="2554123"/>
            <a:ext cx="304800" cy="3456964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613892" y="4690222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7130" y="6190382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8696490" y="2563899"/>
            <a:ext cx="990600" cy="3276442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89011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394954" y="2554123"/>
            <a:ext cx="304800" cy="346674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9075256" y="5706515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97876" y="6107844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31" name="Group 30"/>
          <p:cNvGrpSpPr/>
          <p:nvPr/>
        </p:nvGrpSpPr>
        <p:grpSpPr>
          <a:xfrm rot="16200000">
            <a:off x="2328164" y="3239279"/>
            <a:ext cx="2939113" cy="1930225"/>
            <a:chOff x="2580049" y="2902361"/>
            <a:chExt cx="1693115" cy="205739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80049" y="2902361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64631" y="2902365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80049" y="3588160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664631" y="35881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80051" y="4959759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64631" y="49597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557467" y="2011746"/>
            <a:ext cx="247215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Columns space of 𝚽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F68572-01FF-F048-8314-02F214E9D4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925" y="4006181"/>
            <a:ext cx="2388881" cy="2892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828D19-CA1D-C745-BAE3-903F4C31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04" y="2744610"/>
            <a:ext cx="432593" cy="2840694"/>
          </a:xfrm>
          <a:prstGeom prst="rect">
            <a:avLst/>
          </a:prstGeom>
        </p:spPr>
      </p:pic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13054FE6-570B-D34F-A14E-5BF2CF1B0F81}"/>
              </a:ext>
            </a:extLst>
          </p:cNvPr>
          <p:cNvSpPr/>
          <p:nvPr/>
        </p:nvSpPr>
        <p:spPr>
          <a:xfrm>
            <a:off x="5778750" y="2597563"/>
            <a:ext cx="805680" cy="2097125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C279E16-3A12-D047-BB7D-D6892473B5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142" y="2680143"/>
            <a:ext cx="246263" cy="1981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A92A62-6037-A742-AF52-0E50250A6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200" y="3842839"/>
            <a:ext cx="723900" cy="381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582597-325B-F646-8E8D-D1DF5F0ADDAF}"/>
              </a:ext>
            </a:extLst>
          </p:cNvPr>
          <p:cNvSpPr txBox="1"/>
          <p:nvPr/>
        </p:nvSpPr>
        <p:spPr>
          <a:xfrm>
            <a:off x="7430281" y="3776845"/>
            <a:ext cx="55816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1278671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134426"/>
            <a:ext cx="1080135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Geometric Derivation: </a:t>
            </a:r>
            <a:r>
              <a:rPr lang="en-US" sz="4000" b="1" u="sng" dirty="0"/>
              <a:t>Not</a:t>
            </a:r>
            <a:r>
              <a:rPr lang="en-US" sz="4000" b="1" dirty="0"/>
              <a:t> Bonus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808863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FE6CCE5-C88E-104E-9DA2-575B0AD3A891}"/>
              </a:ext>
            </a:extLst>
          </p:cNvPr>
          <p:cNvGrpSpPr/>
          <p:nvPr/>
        </p:nvGrpSpPr>
        <p:grpSpPr>
          <a:xfrm>
            <a:off x="7783811" y="5360564"/>
            <a:ext cx="3668486" cy="1033348"/>
            <a:chOff x="7566070" y="4769850"/>
            <a:chExt cx="3668486" cy="103334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B876B21-3BA8-9F4D-A680-0C977465A11C}"/>
                </a:ext>
              </a:extLst>
            </p:cNvPr>
            <p:cNvSpPr/>
            <p:nvPr/>
          </p:nvSpPr>
          <p:spPr>
            <a:xfrm>
              <a:off x="7566070" y="4769850"/>
              <a:ext cx="3668486" cy="10333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091A8B-32AB-3345-93A2-9D1B1C921ACA}"/>
                </a:ext>
              </a:extLst>
            </p:cNvPr>
            <p:cNvSpPr txBox="1"/>
            <p:nvPr/>
          </p:nvSpPr>
          <p:spPr>
            <a:xfrm>
              <a:off x="8314467" y="5433865"/>
              <a:ext cx="228299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“Normal Equation”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889CA8-6BAB-F643-8631-7186A076272C}"/>
              </a:ext>
            </a:extLst>
          </p:cNvPr>
          <p:cNvCxnSpPr/>
          <p:nvPr/>
        </p:nvCxnSpPr>
        <p:spPr>
          <a:xfrm flipV="1">
            <a:off x="2513053" y="2417509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37E3D2-7EE2-FB46-9765-C97094765975}"/>
              </a:ext>
            </a:extLst>
          </p:cNvPr>
          <p:cNvCxnSpPr/>
          <p:nvPr/>
        </p:nvCxnSpPr>
        <p:spPr>
          <a:xfrm flipH="1">
            <a:off x="2513053" y="3320131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970F67-A1F4-244C-81D8-821869182439}"/>
              </a:ext>
            </a:extLst>
          </p:cNvPr>
          <p:cNvCxnSpPr/>
          <p:nvPr/>
        </p:nvCxnSpPr>
        <p:spPr>
          <a:xfrm>
            <a:off x="2533758" y="3315367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86F7E363-37A4-BF40-8ACB-8ACB86D4782B}"/>
              </a:ext>
            </a:extLst>
          </p:cNvPr>
          <p:cNvSpPr/>
          <p:nvPr/>
        </p:nvSpPr>
        <p:spPr>
          <a:xfrm rot="1036562">
            <a:off x="590375" y="1309349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E29DF40-E6A1-FE46-BE73-4FA3D839214F}"/>
              </a:ext>
            </a:extLst>
          </p:cNvPr>
          <p:cNvCxnSpPr/>
          <p:nvPr/>
        </p:nvCxnSpPr>
        <p:spPr>
          <a:xfrm flipV="1">
            <a:off x="2513053" y="326101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2E8D4D-261D-B247-AD38-F5B298649A08}"/>
              </a:ext>
            </a:extLst>
          </p:cNvPr>
          <p:cNvCxnSpPr/>
          <p:nvPr/>
        </p:nvCxnSpPr>
        <p:spPr>
          <a:xfrm flipH="1">
            <a:off x="962356" y="3320133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FD8F558-309E-AA43-8F6A-7B579DC1AF88}"/>
              </a:ext>
            </a:extLst>
          </p:cNvPr>
          <p:cNvCxnSpPr/>
          <p:nvPr/>
        </p:nvCxnSpPr>
        <p:spPr>
          <a:xfrm flipH="1">
            <a:off x="1276873" y="3331063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810600-649C-CF4D-B902-A1329D83A8FF}"/>
              </a:ext>
            </a:extLst>
          </p:cNvPr>
          <p:cNvGrpSpPr/>
          <p:nvPr/>
        </p:nvGrpSpPr>
        <p:grpSpPr>
          <a:xfrm>
            <a:off x="2533759" y="113254"/>
            <a:ext cx="1834678" cy="3202114"/>
            <a:chOff x="2336853" y="2319661"/>
            <a:chExt cx="1834678" cy="3202114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2A0C995-4C9C-0148-AEC2-C75AFDEA66D2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B47C81-DB69-AD4F-8DF3-3726C1E563BC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5B5717-DC59-F947-9F30-287EE1CC6300}"/>
              </a:ext>
            </a:extLst>
          </p:cNvPr>
          <p:cNvGrpSpPr/>
          <p:nvPr/>
        </p:nvGrpSpPr>
        <p:grpSpPr>
          <a:xfrm>
            <a:off x="1915971" y="2417509"/>
            <a:ext cx="2337745" cy="1296392"/>
            <a:chOff x="1719065" y="4623916"/>
            <a:chExt cx="2337745" cy="129639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B661F26-8723-4440-B796-9F6171EB6201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9B1C5F-F5CA-0841-9E44-4F58CCFD66DE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2C41DF2-9955-FA4F-AF42-F6A46DAB9E58}"/>
              </a:ext>
            </a:extLst>
          </p:cNvPr>
          <p:cNvCxnSpPr/>
          <p:nvPr/>
        </p:nvCxnSpPr>
        <p:spPr>
          <a:xfrm flipV="1">
            <a:off x="2533756" y="2357265"/>
            <a:ext cx="1834681" cy="9628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112EF5BF-C25C-1B43-B34B-3ABB69325AF6}"/>
              </a:ext>
            </a:extLst>
          </p:cNvPr>
          <p:cNvSpPr/>
          <p:nvPr/>
        </p:nvSpPr>
        <p:spPr>
          <a:xfrm>
            <a:off x="4055764" y="2011136"/>
            <a:ext cx="306658" cy="501395"/>
          </a:xfrm>
          <a:custGeom>
            <a:avLst/>
            <a:gdLst>
              <a:gd name="connsiteX0" fmla="*/ 306658 w 306658"/>
              <a:gd name="connsiteY0" fmla="*/ 0 h 496229"/>
              <a:gd name="connsiteX1" fmla="*/ 0 w 306658"/>
              <a:gd name="connsiteY1" fmla="*/ 161692 h 496229"/>
              <a:gd name="connsiteX2" fmla="*/ 22302 w 306658"/>
              <a:gd name="connsiteY2" fmla="*/ 496229 h 496229"/>
              <a:gd name="connsiteX0" fmla="*/ 306658 w 306658"/>
              <a:gd name="connsiteY0" fmla="*/ 0 h 501395"/>
              <a:gd name="connsiteX1" fmla="*/ 0 w 306658"/>
              <a:gd name="connsiteY1" fmla="*/ 161692 h 501395"/>
              <a:gd name="connsiteX2" fmla="*/ 1638 w 306658"/>
              <a:gd name="connsiteY2" fmla="*/ 501395 h 50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58" h="501395">
                <a:moveTo>
                  <a:pt x="306658" y="0"/>
                </a:moveTo>
                <a:lnTo>
                  <a:pt x="0" y="161692"/>
                </a:lnTo>
                <a:lnTo>
                  <a:pt x="1638" y="501395"/>
                </a:lnTo>
              </a:path>
            </a:pathLst>
          </a:cu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8BF99AF-2856-4B40-9BEE-B198E1B9F42F}"/>
              </a:ext>
            </a:extLst>
          </p:cNvPr>
          <p:cNvGrpSpPr/>
          <p:nvPr/>
        </p:nvGrpSpPr>
        <p:grpSpPr>
          <a:xfrm>
            <a:off x="1372353" y="5447796"/>
            <a:ext cx="3938945" cy="1167609"/>
            <a:chOff x="7450625" y="2904848"/>
            <a:chExt cx="3938945" cy="116760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755F5F9-F8CB-7542-85B7-5A628BFA57E8}"/>
                </a:ext>
              </a:extLst>
            </p:cNvPr>
            <p:cNvSpPr txBox="1"/>
            <p:nvPr/>
          </p:nvSpPr>
          <p:spPr>
            <a:xfrm>
              <a:off x="7498991" y="3012992"/>
              <a:ext cx="313419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Definition of orthogonality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3E7E7F-CAC2-6540-ADEF-B3A8127F0346}"/>
                </a:ext>
              </a:extLst>
            </p:cNvPr>
            <p:cNvSpPr/>
            <p:nvPr/>
          </p:nvSpPr>
          <p:spPr>
            <a:xfrm>
              <a:off x="7450625" y="2904848"/>
              <a:ext cx="3938945" cy="116760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149B7F7-134E-1943-ADC9-DD2B491F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66" y="2233096"/>
            <a:ext cx="5080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B21F4D-122B-8D41-AF45-A3C8A2371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093" y="3469595"/>
            <a:ext cx="508000" cy="292100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F104898-D2D0-7B4E-8F3E-48A204159E08}"/>
              </a:ext>
            </a:extLst>
          </p:cNvPr>
          <p:cNvCxnSpPr>
            <a:cxnSpLocks/>
          </p:cNvCxnSpPr>
          <p:nvPr/>
        </p:nvCxnSpPr>
        <p:spPr>
          <a:xfrm flipV="1">
            <a:off x="2554458" y="2707563"/>
            <a:ext cx="3234055" cy="5974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E346700-26EB-B04B-92B3-806BE88A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146" y="2478963"/>
            <a:ext cx="342900" cy="2286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757C8EE-F4ED-F34F-B9B7-5712E4A38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643" y="2381601"/>
            <a:ext cx="342900" cy="292100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DBD3591-40BA-2142-887C-5D8BF0EF51FA}"/>
              </a:ext>
            </a:extLst>
          </p:cNvPr>
          <p:cNvGrpSpPr/>
          <p:nvPr/>
        </p:nvGrpSpPr>
        <p:grpSpPr>
          <a:xfrm>
            <a:off x="4362422" y="464782"/>
            <a:ext cx="1323669" cy="1906421"/>
            <a:chOff x="4609929" y="835623"/>
            <a:chExt cx="1323669" cy="1906421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9E6AE57-6612-8641-840B-07E8B86B5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929" y="835623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39FA76D-0C65-B84D-9B95-C0AE9AF84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8998" y="1247933"/>
              <a:ext cx="1244600" cy="546100"/>
            </a:xfrm>
            <a:prstGeom prst="rect">
              <a:avLst/>
            </a:prstGeom>
          </p:spPr>
        </p:pic>
      </p:grp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B548136-883E-C248-AF9F-5FC2EAA7E84C}"/>
              </a:ext>
            </a:extLst>
          </p:cNvPr>
          <p:cNvSpPr/>
          <p:nvPr/>
        </p:nvSpPr>
        <p:spPr>
          <a:xfrm>
            <a:off x="8239098" y="714385"/>
            <a:ext cx="1161215" cy="1458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E2AA40DF-2FBE-7446-A8C5-31F5AC5204A9}"/>
              </a:ext>
            </a:extLst>
          </p:cNvPr>
          <p:cNvSpPr/>
          <p:nvPr/>
        </p:nvSpPr>
        <p:spPr>
          <a:xfrm rot="5400000">
            <a:off x="9459589" y="870328"/>
            <a:ext cx="1161215" cy="2164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D967ADDD-E7F8-1B44-8482-3A8FB10F5E11}"/>
              </a:ext>
            </a:extLst>
          </p:cNvPr>
          <p:cNvSpPr/>
          <p:nvPr/>
        </p:nvSpPr>
        <p:spPr>
          <a:xfrm>
            <a:off x="11108356" y="821013"/>
            <a:ext cx="362686" cy="2969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1" name="Double Bracket 120">
            <a:extLst>
              <a:ext uri="{FF2B5EF4-FFF2-40B4-BE49-F238E27FC236}">
                <a16:creationId xmlns:a16="http://schemas.microsoft.com/office/drawing/2014/main" id="{972DFE98-8BEE-8C4F-8AF7-C74F1DD39CDF}"/>
              </a:ext>
            </a:extLst>
          </p:cNvPr>
          <p:cNvSpPr/>
          <p:nvPr/>
        </p:nvSpPr>
        <p:spPr>
          <a:xfrm>
            <a:off x="8050507" y="432251"/>
            <a:ext cx="1500378" cy="164624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C355EF0-710F-1E4A-AA99-B34B326B8886}"/>
              </a:ext>
            </a:extLst>
          </p:cNvPr>
          <p:cNvSpPr txBox="1"/>
          <p:nvPr/>
        </p:nvSpPr>
        <p:spPr>
          <a:xfrm>
            <a:off x="7699937" y="41013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AC04F3DB-45A7-7147-87AF-816B2B5AE859}"/>
              </a:ext>
            </a:extLst>
          </p:cNvPr>
          <p:cNvSpPr/>
          <p:nvPr/>
        </p:nvSpPr>
        <p:spPr>
          <a:xfrm>
            <a:off x="7855724" y="410132"/>
            <a:ext cx="155205" cy="176029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B89174DA-563F-0846-B486-F8018EDB29C7}"/>
              </a:ext>
            </a:extLst>
          </p:cNvPr>
          <p:cNvSpPr/>
          <p:nvPr/>
        </p:nvSpPr>
        <p:spPr>
          <a:xfrm rot="16200000">
            <a:off x="8723093" y="1497836"/>
            <a:ext cx="155205" cy="150037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FE8E20-CA20-E04D-B1A4-F1BF294456C2}"/>
              </a:ext>
            </a:extLst>
          </p:cNvPr>
          <p:cNvSpPr txBox="1"/>
          <p:nvPr/>
        </p:nvSpPr>
        <p:spPr>
          <a:xfrm>
            <a:off x="8037320" y="2261720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26" name="Double Bracket 125">
            <a:extLst>
              <a:ext uri="{FF2B5EF4-FFF2-40B4-BE49-F238E27FC236}">
                <a16:creationId xmlns:a16="http://schemas.microsoft.com/office/drawing/2014/main" id="{C3D1BCAA-A40A-D241-8608-7F027509BF42}"/>
              </a:ext>
            </a:extLst>
          </p:cNvPr>
          <p:cNvSpPr/>
          <p:nvPr/>
        </p:nvSpPr>
        <p:spPr>
          <a:xfrm>
            <a:off x="11027070" y="415110"/>
            <a:ext cx="504415" cy="1668368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3AFD02C-91ED-8E4E-B3F8-A5D68C90BC68}"/>
              </a:ext>
            </a:extLst>
          </p:cNvPr>
          <p:cNvSpPr txBox="1"/>
          <p:nvPr/>
        </p:nvSpPr>
        <p:spPr>
          <a:xfrm>
            <a:off x="10662673" y="41574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8" name="Left Brace 127">
            <a:extLst>
              <a:ext uri="{FF2B5EF4-FFF2-40B4-BE49-F238E27FC236}">
                <a16:creationId xmlns:a16="http://schemas.microsoft.com/office/drawing/2014/main" id="{B70DAC3C-B965-F94F-856A-B3ED3A7EB1B1}"/>
              </a:ext>
            </a:extLst>
          </p:cNvPr>
          <p:cNvSpPr/>
          <p:nvPr/>
        </p:nvSpPr>
        <p:spPr>
          <a:xfrm>
            <a:off x="10873528" y="410132"/>
            <a:ext cx="155205" cy="176526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85420D46-301B-3C41-8809-740C15CFCA5D}"/>
              </a:ext>
            </a:extLst>
          </p:cNvPr>
          <p:cNvSpPr/>
          <p:nvPr/>
        </p:nvSpPr>
        <p:spPr>
          <a:xfrm rot="16200000">
            <a:off x="11219938" y="2015334"/>
            <a:ext cx="155205" cy="362571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0718DD-FF94-3F46-8450-1244F8230C10}"/>
              </a:ext>
            </a:extLst>
          </p:cNvPr>
          <p:cNvSpPr txBox="1"/>
          <p:nvPr/>
        </p:nvSpPr>
        <p:spPr>
          <a:xfrm>
            <a:off x="11129616" y="22196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971BD8-1856-734B-BBAA-FDD691C42CF0}"/>
              </a:ext>
            </a:extLst>
          </p:cNvPr>
          <p:cNvGrpSpPr/>
          <p:nvPr/>
        </p:nvGrpSpPr>
        <p:grpSpPr>
          <a:xfrm rot="16200000">
            <a:off x="8068399" y="759015"/>
            <a:ext cx="1496600" cy="982873"/>
            <a:chOff x="2580049" y="2902361"/>
            <a:chExt cx="1693115" cy="205739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A50640C-3E3C-E74A-A93D-DFD176C85238}"/>
                </a:ext>
              </a:extLst>
            </p:cNvPr>
            <p:cNvCxnSpPr/>
            <p:nvPr/>
          </p:nvCxnSpPr>
          <p:spPr>
            <a:xfrm>
              <a:off x="2580049" y="2902361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7F52507-F9A1-A24E-968D-8DD5773038E9}"/>
                </a:ext>
              </a:extLst>
            </p:cNvPr>
            <p:cNvCxnSpPr/>
            <p:nvPr/>
          </p:nvCxnSpPr>
          <p:spPr>
            <a:xfrm>
              <a:off x="3664631" y="2902365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B8C0DA-4609-7541-AD58-C2376FB0981F}"/>
                </a:ext>
              </a:extLst>
            </p:cNvPr>
            <p:cNvCxnSpPr/>
            <p:nvPr/>
          </p:nvCxnSpPr>
          <p:spPr>
            <a:xfrm>
              <a:off x="2580049" y="3588160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0DE207A-B428-D34C-9F88-51888D697864}"/>
                </a:ext>
              </a:extLst>
            </p:cNvPr>
            <p:cNvCxnSpPr/>
            <p:nvPr/>
          </p:nvCxnSpPr>
          <p:spPr>
            <a:xfrm>
              <a:off x="3664631" y="35881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70DB367-D59E-D840-BE82-086D32847A9E}"/>
                </a:ext>
              </a:extLst>
            </p:cNvPr>
            <p:cNvCxnSpPr/>
            <p:nvPr/>
          </p:nvCxnSpPr>
          <p:spPr>
            <a:xfrm>
              <a:off x="2580051" y="4959759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DBEC35-80E3-D740-AEBE-0B1143C7F2FE}"/>
                </a:ext>
              </a:extLst>
            </p:cNvPr>
            <p:cNvCxnSpPr/>
            <p:nvPr/>
          </p:nvCxnSpPr>
          <p:spPr>
            <a:xfrm>
              <a:off x="3664631" y="49597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50F515C-7E35-A644-B4F3-F882295EBA5C}"/>
              </a:ext>
            </a:extLst>
          </p:cNvPr>
          <p:cNvSpPr txBox="1"/>
          <p:nvPr/>
        </p:nvSpPr>
        <p:spPr>
          <a:xfrm>
            <a:off x="7979181" y="142324"/>
            <a:ext cx="1516762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50" dirty="0"/>
              <a:t>Columns space of 𝚽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2868D571-516F-6F42-9AA5-AC5C3A6A8D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8393" y="1149522"/>
            <a:ext cx="1216421" cy="14730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5336436B-B7A8-7F49-B13B-2C7E52EA4A0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9532" y="507128"/>
            <a:ext cx="220277" cy="1446485"/>
          </a:xfrm>
          <a:prstGeom prst="rect">
            <a:avLst/>
          </a:prstGeom>
        </p:spPr>
      </p:pic>
      <p:sp>
        <p:nvSpPr>
          <p:cNvPr id="142" name="Double Bracket 141">
            <a:extLst>
              <a:ext uri="{FF2B5EF4-FFF2-40B4-BE49-F238E27FC236}">
                <a16:creationId xmlns:a16="http://schemas.microsoft.com/office/drawing/2014/main" id="{D253DA3A-854B-4146-A49A-77B4765E078E}"/>
              </a:ext>
            </a:extLst>
          </p:cNvPr>
          <p:cNvSpPr/>
          <p:nvPr/>
        </p:nvSpPr>
        <p:spPr>
          <a:xfrm>
            <a:off x="9825441" y="432252"/>
            <a:ext cx="410253" cy="106785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D019AAF3-6CCC-844E-9514-EB24DCA7AC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7567" y="474302"/>
            <a:ext cx="125397" cy="1008881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A00CBFD-7E19-FF48-A27B-6DC64FFAA80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442" y="1066348"/>
            <a:ext cx="368611" cy="194006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4799F54-CEA6-6741-9E59-A75E59FCC6F3}"/>
              </a:ext>
            </a:extLst>
          </p:cNvPr>
          <p:cNvSpPr txBox="1"/>
          <p:nvPr/>
        </p:nvSpPr>
        <p:spPr>
          <a:xfrm>
            <a:off x="10382315" y="1032744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9A0ED58-76AA-8945-8B0B-553E102A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660" y="6022688"/>
            <a:ext cx="2870200" cy="49530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F9A99F9-0CDE-8349-9596-AAB935653F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7004" y="3162303"/>
            <a:ext cx="4127500" cy="287020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476B0B89-ADDA-2742-9F27-D38998B1447C}"/>
              </a:ext>
            </a:extLst>
          </p:cNvPr>
          <p:cNvSpPr txBox="1"/>
          <p:nvPr/>
        </p:nvSpPr>
        <p:spPr>
          <a:xfrm>
            <a:off x="7060943" y="2728689"/>
            <a:ext cx="13244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Derivation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465BF90-A861-7748-A722-1F13E44F21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198680">
            <a:off x="4170200" y="3349871"/>
            <a:ext cx="2489200" cy="279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D741481A-BF84-1048-BC4D-99059C217CE2}"/>
              </a:ext>
            </a:extLst>
          </p:cNvPr>
          <p:cNvSpPr txBox="1"/>
          <p:nvPr/>
        </p:nvSpPr>
        <p:spPr>
          <a:xfrm rot="19129246">
            <a:off x="364344" y="1890711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D2F676-C668-034F-9583-E23E22BF982A}"/>
              </a:ext>
            </a:extLst>
          </p:cNvPr>
          <p:cNvSpPr txBox="1"/>
          <p:nvPr/>
        </p:nvSpPr>
        <p:spPr>
          <a:xfrm>
            <a:off x="850846" y="78519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E2C2EA7-61D6-8A44-A1B0-D127E364C1ED}"/>
              </a:ext>
            </a:extLst>
          </p:cNvPr>
          <p:cNvSpPr txBox="1"/>
          <p:nvPr/>
        </p:nvSpPr>
        <p:spPr>
          <a:xfrm>
            <a:off x="5474412" y="-1206620"/>
            <a:ext cx="55755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decided that this is too exciting to not know.</a:t>
            </a:r>
          </a:p>
        </p:txBody>
      </p:sp>
    </p:spTree>
    <p:extLst>
      <p:ext uri="{BB962C8B-B14F-4D97-AF65-F5344CB8AC3E}">
        <p14:creationId xmlns:p14="http://schemas.microsoft.com/office/powerpoint/2010/main" val="408198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953705-C02E-4443-A030-F160D4A3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02" y="479616"/>
            <a:ext cx="4039411" cy="71466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157DC-9EFE-D74A-86E7-39538537FAAF}"/>
              </a:ext>
            </a:extLst>
          </p:cNvPr>
          <p:cNvGrpSpPr/>
          <p:nvPr/>
        </p:nvGrpSpPr>
        <p:grpSpPr>
          <a:xfrm>
            <a:off x="1312246" y="1551613"/>
            <a:ext cx="9554439" cy="2586841"/>
            <a:chOff x="2476667" y="2264559"/>
            <a:chExt cx="7013016" cy="189875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28CD00-F989-754E-B702-B66DA16C432C}"/>
                </a:ext>
              </a:extLst>
            </p:cNvPr>
            <p:cNvSpPr/>
            <p:nvPr/>
          </p:nvSpPr>
          <p:spPr>
            <a:xfrm>
              <a:off x="5669157" y="2791715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6D84C4-19DB-6A44-8B96-3D56887CB758}"/>
                </a:ext>
              </a:extLst>
            </p:cNvPr>
            <p:cNvSpPr txBox="1"/>
            <p:nvPr/>
          </p:nvSpPr>
          <p:spPr>
            <a:xfrm>
              <a:off x="5821557" y="226455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FE169A1-B03D-304A-A0DC-6787F60E16E6}"/>
                </a:ext>
              </a:extLst>
            </p:cNvPr>
            <p:cNvSpPr/>
            <p:nvPr/>
          </p:nvSpPr>
          <p:spPr>
            <a:xfrm>
              <a:off x="3174203" y="2944116"/>
              <a:ext cx="132754" cy="76200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5" name="Double Bracket 44">
              <a:extLst>
                <a:ext uri="{FF2B5EF4-FFF2-40B4-BE49-F238E27FC236}">
                  <a16:creationId xmlns:a16="http://schemas.microsoft.com/office/drawing/2014/main" id="{BA891BEB-C656-C243-9939-442870FD5EC4}"/>
                </a:ext>
              </a:extLst>
            </p:cNvPr>
            <p:cNvSpPr/>
            <p:nvPr/>
          </p:nvSpPr>
          <p:spPr>
            <a:xfrm>
              <a:off x="4068957" y="2563116"/>
              <a:ext cx="259080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AFE969-F4F1-8144-9534-1058940A29A1}"/>
                </a:ext>
              </a:extLst>
            </p:cNvPr>
            <p:cNvSpPr txBox="1"/>
            <p:nvPr/>
          </p:nvSpPr>
          <p:spPr>
            <a:xfrm>
              <a:off x="6659757" y="2410716"/>
              <a:ext cx="47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-1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43330885-1166-424B-B0D9-3FFE5F6C4107}"/>
                </a:ext>
              </a:extLst>
            </p:cNvPr>
            <p:cNvSpPr/>
            <p:nvPr/>
          </p:nvSpPr>
          <p:spPr>
            <a:xfrm>
              <a:off x="7108893" y="2563116"/>
              <a:ext cx="238079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C753F3-AF53-7C4B-9BEF-FA341402B356}"/>
                </a:ext>
              </a:extLst>
            </p:cNvPr>
            <p:cNvSpPr txBox="1"/>
            <p:nvPr/>
          </p:nvSpPr>
          <p:spPr>
            <a:xfrm>
              <a:off x="3459357" y="2867916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D4B3CC-4172-F84F-ACE8-EA053DA58382}"/>
                </a:ext>
              </a:extLst>
            </p:cNvPr>
            <p:cNvSpPr txBox="1"/>
            <p:nvPr/>
          </p:nvSpPr>
          <p:spPr>
            <a:xfrm>
              <a:off x="3243429" y="296024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61D3906-375A-E041-B755-DE4D664241CA}"/>
                </a:ext>
              </a:extLst>
            </p:cNvPr>
            <p:cNvSpPr/>
            <p:nvPr/>
          </p:nvSpPr>
          <p:spPr>
            <a:xfrm rot="16200000">
              <a:off x="4449958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993367-E98A-9E45-9C11-8C13741E6D68}"/>
                </a:ext>
              </a:extLst>
            </p:cNvPr>
            <p:cNvSpPr txBox="1"/>
            <p:nvPr/>
          </p:nvSpPr>
          <p:spPr>
            <a:xfrm>
              <a:off x="4602357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D90876-2D3B-1245-BB89-393C527EF25D}"/>
                </a:ext>
              </a:extLst>
            </p:cNvPr>
            <p:cNvSpPr/>
            <p:nvPr/>
          </p:nvSpPr>
          <p:spPr>
            <a:xfrm rot="16200000">
              <a:off x="7670003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AC772A-4891-CC40-845F-A65B71A83481}"/>
                </a:ext>
              </a:extLst>
            </p:cNvPr>
            <p:cNvSpPr txBox="1"/>
            <p:nvPr/>
          </p:nvSpPr>
          <p:spPr>
            <a:xfrm>
              <a:off x="7886638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FE97D9-BDF5-344B-B3A8-F1F9A194BF6E}"/>
                </a:ext>
              </a:extLst>
            </p:cNvPr>
            <p:cNvSpPr/>
            <p:nvPr/>
          </p:nvSpPr>
          <p:spPr>
            <a:xfrm>
              <a:off x="8813003" y="2791715"/>
              <a:ext cx="132754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E08799-6FE7-CD4B-821A-CE5E825D0117}"/>
                </a:ext>
              </a:extLst>
            </p:cNvPr>
            <p:cNvSpPr txBox="1"/>
            <p:nvPr/>
          </p:nvSpPr>
          <p:spPr>
            <a:xfrm>
              <a:off x="8681299" y="2330051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AF74F-7285-8F4E-8F09-F008BC8FF4F1}"/>
                </a:ext>
              </a:extLst>
            </p:cNvPr>
            <p:cNvSpPr txBox="1"/>
            <p:nvPr/>
          </p:nvSpPr>
          <p:spPr>
            <a:xfrm>
              <a:off x="7092251" y="2878095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1C63A08-3620-F74C-B38F-2E878304A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8230" y="3047877"/>
              <a:ext cx="342900" cy="3175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D2032E6-8C0E-1E47-958D-E12110444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6667" y="2762767"/>
              <a:ext cx="384175" cy="7909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6E64C6F-76B5-6046-81D7-2602F1B6C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492" y="2462883"/>
            <a:ext cx="779650" cy="559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D89A9-9B5F-7F49-84CC-6B6EF2AA4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144" y="2769990"/>
            <a:ext cx="399889" cy="43987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FBDF5CD-3BB5-134F-A08A-75DF6FC0D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41" y="2486164"/>
            <a:ext cx="779650" cy="559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9F144C-4EAE-434C-90A7-ABB7FE95D503}"/>
              </a:ext>
            </a:extLst>
          </p:cNvPr>
          <p:cNvSpPr txBox="1"/>
          <p:nvPr/>
        </p:nvSpPr>
        <p:spPr>
          <a:xfrm>
            <a:off x="627620" y="4349025"/>
            <a:ext cx="998542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Note:</a:t>
            </a:r>
            <a:r>
              <a:rPr lang="en-US" sz="2800" dirty="0"/>
              <a:t> For inverse to exist 𝚽 needs to be full column rank.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502DB1-36AA-B544-9C5D-E8EA4326C871}"/>
              </a:ext>
            </a:extLst>
          </p:cNvPr>
          <p:cNvSpPr txBox="1"/>
          <p:nvPr/>
        </p:nvSpPr>
        <p:spPr>
          <a:xfrm>
            <a:off x="1536512" y="4849436"/>
            <a:ext cx="437491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cannot have co-linear features</a:t>
            </a:r>
            <a:endParaRPr 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D78A5-D43D-0641-9A59-1B1C3513FAA2}"/>
              </a:ext>
            </a:extLst>
          </p:cNvPr>
          <p:cNvSpPr txBox="1"/>
          <p:nvPr/>
        </p:nvSpPr>
        <p:spPr>
          <a:xfrm>
            <a:off x="912903" y="5233936"/>
            <a:ext cx="76450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This can be addressed by adding regularization …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39B9F7-C5F6-7341-BECA-1AC8C2EE3A90}"/>
              </a:ext>
            </a:extLst>
          </p:cNvPr>
          <p:cNvSpPr txBox="1"/>
          <p:nvPr/>
        </p:nvSpPr>
        <p:spPr>
          <a:xfrm>
            <a:off x="1510538" y="5783139"/>
            <a:ext cx="935614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ym typeface="Wingdings" pitchFamily="2" charset="2"/>
              </a:rPr>
              <a:t>In practice we will use regression software </a:t>
            </a:r>
            <a:br>
              <a:rPr lang="en-US" sz="2400" b="1" dirty="0">
                <a:sym typeface="Wingdings" pitchFamily="2" charset="2"/>
              </a:rPr>
            </a:br>
            <a:r>
              <a:rPr lang="en-US" sz="2400" b="1" dirty="0">
                <a:sym typeface="Wingdings" pitchFamily="2" charset="2"/>
              </a:rPr>
              <a:t>(e.g., </a:t>
            </a:r>
            <a:r>
              <a:rPr lang="en-US" sz="2400" b="1" dirty="0" err="1">
                <a:sym typeface="Wingdings" pitchFamily="2" charset="2"/>
              </a:rPr>
              <a:t>scikit</a:t>
            </a:r>
            <a:r>
              <a:rPr lang="en-US" sz="2400" b="1" dirty="0">
                <a:sym typeface="Wingdings" pitchFamily="2" charset="2"/>
              </a:rPr>
              <a:t>-learn) to estimate </a:t>
            </a:r>
            <a:r>
              <a:rPr lang="en-US" sz="2400" b="1" dirty="0" err="1">
                <a:sym typeface="Wingdings" pitchFamily="2" charset="2"/>
              </a:rPr>
              <a:t>θ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3728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3" grpId="0"/>
      <p:bldP spid="64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44FB-ABAA-4241-A444-BEEE5159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Regression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C730-6B52-D746-95E7-91F9CF840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optimized software packages</a:t>
            </a:r>
          </a:p>
          <a:p>
            <a:pPr lvl="1"/>
            <a:r>
              <a:rPr lang="en-US" dirty="0"/>
              <a:t>Address numerical issues with matrix inversion</a:t>
            </a:r>
          </a:p>
          <a:p>
            <a:r>
              <a:rPr lang="en-US" dirty="0"/>
              <a:t>Incorporate some form of regularization </a:t>
            </a:r>
          </a:p>
          <a:p>
            <a:pPr lvl="1"/>
            <a:r>
              <a:rPr lang="en-US" dirty="0"/>
              <a:t>Address issues of collinearity </a:t>
            </a:r>
          </a:p>
          <a:p>
            <a:pPr lvl="1"/>
            <a:r>
              <a:rPr lang="en-US" dirty="0"/>
              <a:t>Produce more robust models</a:t>
            </a:r>
          </a:p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  <a:p>
            <a:pPr lvl="1"/>
            <a:r>
              <a:rPr lang="en-US" dirty="0">
                <a:hlinkClick r:id="rId2"/>
              </a:rPr>
              <a:t>http://scikit-learn.org/stable/modules/linear_model.html</a:t>
            </a:r>
            <a:endParaRPr lang="en-US" dirty="0"/>
          </a:p>
          <a:p>
            <a:pPr lvl="1"/>
            <a:r>
              <a:rPr lang="en-US" dirty="0"/>
              <a:t>See Homework 6 for details!</a:t>
            </a:r>
          </a:p>
        </p:txBody>
      </p:sp>
    </p:spTree>
    <p:extLst>
      <p:ext uri="{BB962C8B-B14F-4D97-AF65-F5344CB8AC3E}">
        <p14:creationId xmlns:p14="http://schemas.microsoft.com/office/powerpoint/2010/main" val="24950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E5A1-A5D7-5346-BD16-5421A61E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 Learn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F8DF-4DBE-F74A-8635-4AA68F3B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495" cy="435133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Scikit</a:t>
            </a:r>
            <a:r>
              <a:rPr lang="en-US" dirty="0"/>
              <a:t> Learn has a wide range of models</a:t>
            </a:r>
          </a:p>
          <a:p>
            <a:r>
              <a:rPr lang="en-US" dirty="0"/>
              <a:t>Many of the models follow a common pattern: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=True)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['Y'])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Yhat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E6BD8-CE67-BB40-8CC7-D7BAC932783F}"/>
              </a:ext>
            </a:extLst>
          </p:cNvPr>
          <p:cNvSpPr txBox="1"/>
          <p:nvPr/>
        </p:nvSpPr>
        <p:spPr>
          <a:xfrm>
            <a:off x="467513" y="3210713"/>
            <a:ext cx="39885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Ordinary Least Squares Regression</a:t>
            </a:r>
          </a:p>
        </p:txBody>
      </p:sp>
    </p:spTree>
    <p:extLst>
      <p:ext uri="{BB962C8B-B14F-4D97-AF65-F5344CB8AC3E}">
        <p14:creationId xmlns:p14="http://schemas.microsoft.com/office/powerpoint/2010/main" val="33224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922032-4465-304B-B146-13F25760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3" y="864972"/>
            <a:ext cx="6095658" cy="3918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F2227-B91F-2248-AC62-6E95F81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Fit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The Residuals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B76C6-611C-6C4E-BF07-DA37095D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02" y="-240218"/>
            <a:ext cx="5916295" cy="380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DC2E9-5603-0F49-B4A0-95193208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91" y="3168351"/>
            <a:ext cx="5916295" cy="380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D3FC8A-59D8-A748-907A-0D8AB4F673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96"/>
          <a:stretch/>
        </p:blipFill>
        <p:spPr>
          <a:xfrm>
            <a:off x="807308" y="4337222"/>
            <a:ext cx="3801762" cy="2286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3226B0-4D8C-EB44-8A17-3CC715C45836}"/>
              </a:ext>
            </a:extLst>
          </p:cNvPr>
          <p:cNvSpPr txBox="1"/>
          <p:nvPr/>
        </p:nvSpPr>
        <p:spPr>
          <a:xfrm>
            <a:off x="3867666" y="3168351"/>
            <a:ext cx="12041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5739C4-1D85-7F4C-B572-41E68F503405}"/>
              </a:ext>
            </a:extLst>
          </p:cNvPr>
          <p:cNvSpPr txBox="1"/>
          <p:nvPr/>
        </p:nvSpPr>
        <p:spPr>
          <a:xfrm>
            <a:off x="4286304" y="4598943"/>
            <a:ext cx="188064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Look at Spread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54411-4115-0247-8F68-4ECD6C8D6F5D}"/>
              </a:ext>
            </a:extLst>
          </p:cNvPr>
          <p:cNvSpPr txBox="1"/>
          <p:nvPr/>
        </p:nvSpPr>
        <p:spPr>
          <a:xfrm>
            <a:off x="9584368" y="495640"/>
            <a:ext cx="226576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Dependence on each 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A9B04-0780-B543-ADF2-320CBF123571}"/>
              </a:ext>
            </a:extLst>
          </p:cNvPr>
          <p:cNvSpPr txBox="1"/>
          <p:nvPr/>
        </p:nvSpPr>
        <p:spPr>
          <a:xfrm>
            <a:off x="8098300" y="3353017"/>
            <a:ext cx="2904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Predicted Y vs True Y</a:t>
            </a:r>
          </a:p>
        </p:txBody>
      </p:sp>
    </p:spTree>
    <p:extLst>
      <p:ext uri="{BB962C8B-B14F-4D97-AF65-F5344CB8AC3E}">
        <p14:creationId xmlns:p14="http://schemas.microsoft.com/office/powerpoint/2010/main" val="388341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3923071"/>
            <a:ext cx="10515600" cy="2253893"/>
          </a:xfrm>
        </p:spPr>
        <p:txBody>
          <a:bodyPr/>
          <a:lstStyle/>
          <a:p>
            <a:r>
              <a:rPr lang="en-US" dirty="0"/>
              <a:t>Tradeoff:</a:t>
            </a:r>
          </a:p>
          <a:p>
            <a:pPr lvl="1"/>
            <a:r>
              <a:rPr lang="en-US" b="1" dirty="0"/>
              <a:t>Increase bias</a:t>
            </a:r>
          </a:p>
          <a:p>
            <a:pPr lvl="1"/>
            <a:r>
              <a:rPr lang="en-US" b="1" dirty="0"/>
              <a:t>Decrease variance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883153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Regularization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4728117"/>
            <a:ext cx="10515600" cy="1838985"/>
          </a:xfrm>
        </p:spPr>
        <p:txBody>
          <a:bodyPr/>
          <a:lstStyle/>
          <a:p>
            <a:r>
              <a:rPr lang="en-US" dirty="0"/>
              <a:t>How should we define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r>
              <a:rPr lang="en-US" dirty="0"/>
              <a:t>?</a:t>
            </a:r>
          </a:p>
          <a:p>
            <a:r>
              <a:rPr lang="en-US" dirty="0"/>
              <a:t>How do we determine 𝜆?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8" y="2834714"/>
            <a:ext cx="6718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77" y="3208746"/>
            <a:ext cx="1612900" cy="4699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07674" y="1765249"/>
            <a:ext cx="2775570" cy="721472"/>
          </a:xfrm>
          <a:prstGeom prst="wedgeRectCallout">
            <a:avLst>
              <a:gd name="adj1" fmla="val -15208"/>
              <a:gd name="adj2" fmla="val 12930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Fit </a:t>
            </a:r>
            <a:r>
              <a:rPr lang="en-US" sz="2800"/>
              <a:t>the Data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8252678" y="1360447"/>
            <a:ext cx="3101122" cy="1126273"/>
          </a:xfrm>
          <a:prstGeom prst="wedgeRectCallout">
            <a:avLst>
              <a:gd name="adj1" fmla="val -17006"/>
              <a:gd name="adj2" fmla="val 9544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Penalize</a:t>
            </a:r>
          </a:p>
          <a:p>
            <a:pPr algn="ctr"/>
            <a:r>
              <a:rPr lang="en-US" sz="2800" dirty="0"/>
              <a:t>Complex Models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8119946" y="4092014"/>
            <a:ext cx="2765503" cy="869795"/>
          </a:xfrm>
          <a:prstGeom prst="wedgeRectCallout">
            <a:avLst>
              <a:gd name="adj1" fmla="val -16355"/>
              <a:gd name="adj2" fmla="val -875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08765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0C28F-1837-5A4D-8790-54036FAD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76" y="3078810"/>
            <a:ext cx="8039724" cy="3779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Function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34" y="1465934"/>
            <a:ext cx="10515600" cy="49735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Goal: </a:t>
            </a:r>
            <a:r>
              <a:rPr lang="en-US" i="1" dirty="0"/>
              <a:t>Penalize model complexity</a:t>
            </a:r>
          </a:p>
          <a:p>
            <a:pPr marL="14287" indent="0">
              <a:buNone/>
            </a:pPr>
            <a:r>
              <a:rPr lang="en-US" dirty="0"/>
              <a:t>Recall earlier:</a:t>
            </a:r>
          </a:p>
          <a:p>
            <a:r>
              <a:rPr lang="en-US" dirty="0"/>
              <a:t>More features </a:t>
            </a:r>
            <a:r>
              <a:rPr lang="en-US" dirty="0">
                <a:sym typeface="Wingdings"/>
              </a:rPr>
              <a:t>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</a:t>
            </a:r>
            <a:r>
              <a:rPr lang="mr-IN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How can we control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through </a:t>
            </a:r>
            <a:r>
              <a:rPr lang="en-US" b="1" dirty="0" err="1"/>
              <a:t>θ</a:t>
            </a:r>
            <a:endParaRPr lang="en-US" dirty="0">
              <a:sym typeface="Wingdings"/>
            </a:endParaRPr>
          </a:p>
          <a:p>
            <a:r>
              <a:rPr lang="en-US" b="1" dirty="0">
                <a:sym typeface="Wingdings"/>
              </a:rPr>
              <a:t>Proposal: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set weights = 0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to remove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90" y="2111579"/>
            <a:ext cx="4260489" cy="5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4" y="2333348"/>
            <a:ext cx="3404386" cy="2269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33348"/>
            <a:ext cx="3404387" cy="2269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45145"/>
            <a:ext cx="10801350" cy="1325563"/>
          </a:xfrm>
        </p:spPr>
        <p:txBody>
          <a:bodyPr/>
          <a:lstStyle/>
          <a:p>
            <a:r>
              <a:rPr lang="en-US" dirty="0"/>
              <a:t>Common Regularization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02938"/>
            <a:ext cx="5242560" cy="217378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/>
              <a:t>Distributes weight across related features (robust)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Analytic solution (easy to compute)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encourage sparsity </a:t>
            </a:r>
            <a:r>
              <a:rPr lang="en-US" sz="2000" dirty="0">
                <a:sym typeface="Wingdings"/>
              </a:rPr>
              <a:t>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small but non-zero weights.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4312" y="1605599"/>
            <a:ext cx="5355224" cy="1200329"/>
            <a:chOff x="-666742" y="4847459"/>
            <a:chExt cx="4462257" cy="1000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8716" y="4847459"/>
              <a:ext cx="2126799" cy="8366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666742" y="4847459"/>
              <a:ext cx="2263009" cy="1000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Ridge Regression</a:t>
              </a:r>
              <a:br>
                <a:rPr lang="en-US" sz="2400" dirty="0">
                  <a:solidFill>
                    <a:schemeClr val="accent2"/>
                  </a:solidFill>
                </a:rPr>
              </a:br>
              <a:r>
                <a:rPr lang="en-US" sz="2400" dirty="0">
                  <a:solidFill>
                    <a:schemeClr val="accent2"/>
                  </a:solidFill>
                </a:rPr>
                <a:t>(L2-Reg)</a:t>
              </a:r>
            </a:p>
            <a:p>
              <a:pPr algn="r"/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98884" y="1605598"/>
            <a:ext cx="4068206" cy="1004026"/>
            <a:chOff x="4236883" y="4835625"/>
            <a:chExt cx="3389846" cy="8366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213" y="4835625"/>
              <a:ext cx="2217516" cy="8366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36883" y="4846847"/>
              <a:ext cx="1185039" cy="692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LASSO</a:t>
              </a:r>
            </a:p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(L1-Reg)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989294" y="4602938"/>
            <a:ext cx="4743360" cy="2068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000" b="1" dirty="0"/>
              <a:t>Encourages sparsity </a:t>
            </a:r>
            <a:r>
              <a:rPr lang="en-US" sz="2000" dirty="0"/>
              <a:t>by setting weights = 0</a:t>
            </a:r>
          </a:p>
          <a:p>
            <a:pPr lvl="1">
              <a:spcBef>
                <a:spcPts val="1600"/>
              </a:spcBef>
            </a:pPr>
            <a:r>
              <a:rPr lang="en-US" sz="1600" dirty="0"/>
              <a:t>Used to select informative features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have an analytic solution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27621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shapes of the norm balls.</a:t>
            </a:r>
          </a:p>
          <a:p>
            <a:r>
              <a:rPr lang="en-US" dirty="0"/>
              <a:t>Maybe show reg. effects on actual models.</a:t>
            </a:r>
          </a:p>
        </p:txBody>
      </p:sp>
    </p:spTree>
    <p:extLst>
      <p:ext uri="{BB962C8B-B14F-4D97-AF65-F5344CB8AC3E}">
        <p14:creationId xmlns:p14="http://schemas.microsoft.com/office/powerpoint/2010/main" val="3891736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(dual) view on regularization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easier for geometrical intuition</a:t>
            </a:r>
          </a:p>
        </p:txBody>
      </p:sp>
    </p:spTree>
    <p:extLst>
      <p:ext uri="{BB962C8B-B14F-4D97-AF65-F5344CB8AC3E}">
        <p14:creationId xmlns:p14="http://schemas.microsoft.com/office/powerpoint/2010/main" val="13694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2" y="193977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683107" y="3714122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13FE6-1408-1A4A-8176-E98131A864E6}"/>
              </a:ext>
            </a:extLst>
          </p:cNvPr>
          <p:cNvSpPr txBox="1"/>
          <p:nvPr/>
        </p:nvSpPr>
        <p:spPr>
          <a:xfrm>
            <a:off x="4759619" y="4535784"/>
            <a:ext cx="510588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is not too “complicated”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C1E3A2B-1FA1-CF45-9252-4170CB8F7655}"/>
              </a:ext>
            </a:extLst>
          </p:cNvPr>
          <p:cNvSpPr/>
          <p:nvPr/>
        </p:nvSpPr>
        <p:spPr>
          <a:xfrm>
            <a:off x="5963920" y="5554459"/>
            <a:ext cx="3434080" cy="1064313"/>
          </a:xfrm>
          <a:prstGeom prst="wedgeRoundRectCallout">
            <a:avLst>
              <a:gd name="adj1" fmla="val -39954"/>
              <a:gd name="adj2" fmla="val -9361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make this more formal?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CFB88-40DC-3C4F-B89D-DDEF7E1E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67" y="4518619"/>
            <a:ext cx="534013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2" y="193977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683107" y="3714122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6DA56-455D-FB4F-A0CF-12E2438E2A54}"/>
              </a:ext>
            </a:extLst>
          </p:cNvPr>
          <p:cNvSpPr txBox="1"/>
          <p:nvPr/>
        </p:nvSpPr>
        <p:spPr>
          <a:xfrm>
            <a:off x="3036042" y="4277340"/>
            <a:ext cx="374333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  <a:r>
              <a:rPr lang="en-US" sz="4800" dirty="0"/>
              <a:t>(    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A9AE-274D-334C-9EA5-285E5A9B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70" y="4508688"/>
            <a:ext cx="914952" cy="53067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4EE5E36-5C4B-F244-A432-E09CD27B9457}"/>
              </a:ext>
            </a:extLst>
          </p:cNvPr>
          <p:cNvSpPr/>
          <p:nvPr/>
        </p:nvSpPr>
        <p:spPr>
          <a:xfrm>
            <a:off x="4520165" y="5533365"/>
            <a:ext cx="2865920" cy="886590"/>
          </a:xfrm>
          <a:prstGeom prst="wedgeRoundRectCallout">
            <a:avLst>
              <a:gd name="adj1" fmla="val -39954"/>
              <a:gd name="adj2" fmla="val -9361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define this?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4AB9D1F-A883-8448-AE50-1F5531B90AE6}"/>
              </a:ext>
            </a:extLst>
          </p:cNvPr>
          <p:cNvSpPr/>
          <p:nvPr/>
        </p:nvSpPr>
        <p:spPr>
          <a:xfrm>
            <a:off x="8008648" y="3197070"/>
            <a:ext cx="2865920" cy="886590"/>
          </a:xfrm>
          <a:prstGeom prst="wedgeRoundRectCallout">
            <a:avLst>
              <a:gd name="adj1" fmla="val -52717"/>
              <a:gd name="adj2" fmla="val 9432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ACF17-697B-AE47-BB33-D0058E733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47" y="4427406"/>
            <a:ext cx="534013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7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2F3A-CEAF-2E47-B41D-166B924A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Idealized Notion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4264-C555-3544-B82F-896D61BC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280"/>
            <a:ext cx="10515600" cy="4236720"/>
          </a:xfrm>
        </p:spPr>
        <p:txBody>
          <a:bodyPr>
            <a:normAutofit/>
          </a:bodyPr>
          <a:lstStyle/>
          <a:p>
            <a:r>
              <a:rPr lang="en-US" dirty="0"/>
              <a:t>Focus on complexity of </a:t>
            </a:r>
            <a:r>
              <a:rPr lang="en-US" b="1" dirty="0"/>
              <a:t>linear models:</a:t>
            </a:r>
          </a:p>
          <a:p>
            <a:pPr lvl="1"/>
            <a:r>
              <a:rPr lang="en-US" dirty="0"/>
              <a:t>Number and kinds of features</a:t>
            </a:r>
          </a:p>
          <a:p>
            <a:r>
              <a:rPr lang="en-US" dirty="0"/>
              <a:t>Ideal definition: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18E83-15A6-D24F-B05B-B68AE5D3B8A6}"/>
              </a:ext>
            </a:extLst>
          </p:cNvPr>
          <p:cNvSpPr txBox="1"/>
          <p:nvPr/>
        </p:nvSpPr>
        <p:spPr>
          <a:xfrm>
            <a:off x="3859002" y="1513820"/>
            <a:ext cx="374333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  <a:r>
              <a:rPr lang="en-US" sz="4800" dirty="0"/>
              <a:t>(    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796F9-3DFE-694E-AAB1-7757592C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30" y="1745168"/>
            <a:ext cx="914952" cy="53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1C566-620A-8E4B-8EF0-7A66246A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07" y="1663886"/>
            <a:ext cx="534013" cy="595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896AB-D19F-BF49-8EFF-D292A73AB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4330700"/>
            <a:ext cx="5715000" cy="124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0555E-41D5-3149-A4AE-DD30EB64E375}"/>
              </a:ext>
            </a:extLst>
          </p:cNvPr>
          <p:cNvSpPr txBox="1"/>
          <p:nvPr/>
        </p:nvSpPr>
        <p:spPr>
          <a:xfrm>
            <a:off x="9320102" y="4439920"/>
            <a:ext cx="203369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Number of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non-zero parameters</a:t>
            </a:r>
          </a:p>
        </p:txBody>
      </p:sp>
    </p:spTree>
    <p:extLst>
      <p:ext uri="{BB962C8B-B14F-4D97-AF65-F5344CB8AC3E}">
        <p14:creationId xmlns:p14="http://schemas.microsoft.com/office/powerpoint/2010/main" val="291553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41408A-32AB-BB47-A81B-44C2D5BA8EDD}"/>
              </a:ext>
            </a:extLst>
          </p:cNvPr>
          <p:cNvSpPr/>
          <p:nvPr/>
        </p:nvSpPr>
        <p:spPr>
          <a:xfrm>
            <a:off x="1026160" y="1861025"/>
            <a:ext cx="10444480" cy="3777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90" y="188242"/>
            <a:ext cx="10801350" cy="1325563"/>
          </a:xfrm>
        </p:spPr>
        <p:txBody>
          <a:bodyPr/>
          <a:lstStyle/>
          <a:p>
            <a:r>
              <a:rPr lang="en-US" dirty="0"/>
              <a:t>Ideal “Regularization”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32" y="2134130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2815187" y="3681293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A9AE-274D-334C-9EA5-285E5A9B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650" y="4592149"/>
            <a:ext cx="914952" cy="530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B0D9D-60B2-D441-A054-7889187DE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2" y="4232836"/>
            <a:ext cx="5715000" cy="124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E274F-6DB8-7441-ACFF-C4460DF3DE0B}"/>
              </a:ext>
            </a:extLst>
          </p:cNvPr>
          <p:cNvSpPr txBox="1"/>
          <p:nvPr/>
        </p:nvSpPr>
        <p:spPr>
          <a:xfrm>
            <a:off x="928352" y="1395377"/>
            <a:ext cx="1014893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Find the best value of </a:t>
            </a:r>
            <a:r>
              <a:rPr lang="en-US" sz="2800" dirty="0" err="1"/>
              <a:t>θ</a:t>
            </a:r>
            <a:r>
              <a:rPr lang="en-US" sz="2800" dirty="0"/>
              <a:t> which uses fewer than β features.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3A7C8-4672-024D-A953-F7BAFA822205}"/>
              </a:ext>
            </a:extLst>
          </p:cNvPr>
          <p:cNvSpPr txBox="1"/>
          <p:nvPr/>
        </p:nvSpPr>
        <p:spPr>
          <a:xfrm>
            <a:off x="874752" y="5858421"/>
            <a:ext cx="553869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Combinatorial search 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4AB50-CBCA-B847-B9BE-D12B869399A2}"/>
              </a:ext>
            </a:extLst>
          </p:cNvPr>
          <p:cNvSpPr txBox="1"/>
          <p:nvPr/>
        </p:nvSpPr>
        <p:spPr>
          <a:xfrm>
            <a:off x="6372808" y="5868581"/>
            <a:ext cx="543129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NP-hard to solve in general.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B9270-6DFD-D840-BA49-99AA5F57A081}"/>
              </a:ext>
            </a:extLst>
          </p:cNvPr>
          <p:cNvSpPr txBox="1"/>
          <p:nvPr/>
        </p:nvSpPr>
        <p:spPr>
          <a:xfrm>
            <a:off x="5942965" y="3604264"/>
            <a:ext cx="386997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Need an approximation!</a:t>
            </a:r>
          </a:p>
        </p:txBody>
      </p:sp>
    </p:spTree>
    <p:extLst>
      <p:ext uri="{BB962C8B-B14F-4D97-AF65-F5344CB8AC3E}">
        <p14:creationId xmlns:p14="http://schemas.microsoft.com/office/powerpoint/2010/main" val="26345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D18147A-94DF-0546-A613-1C9B45A480DD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68CC502-B7DA-B64E-8FFE-547B08D51884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E0EF5FA-2733-DA43-AC72-E74F666867AB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7672771-2516-0A4E-ACC2-D3DF02FA6ED6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93CF9C1-79F1-A74C-8823-B7A0B193B747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813F915-22FA-6C40-860C-D94A52B889F0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548568F-C54E-D740-81AF-66F2F8F8BC98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E0409BE-4C68-3141-B855-798D00F677D4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92CC53C-3613-DE43-9419-EC92E491D7D2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EEC9A53-4048-884F-8760-F9CF9ABC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163478" y="1883454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B8A0464-3C65-814E-BE10-2CF7A85CB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762" y="5263344"/>
            <a:ext cx="571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618E018-F021-5C45-A2B1-5883551304B9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FF4F5B2-F825-2A44-A703-AAFC31894A2D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AFDA7-1DFD-5A4E-9725-7696B523DE5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96A9BB2-3066-6945-AB59-5F73C21D8613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396EA4-576B-6D4E-9C4B-91BE801F278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6966426-268D-6D46-99D7-1B9B774F1CC3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5CA60B1-2187-294E-BF09-51E2DB40A9C8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D54CA12-3FF1-0C45-8BDF-C8F005377311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AECBC42-B70E-C74F-BDC1-9567BA2B80D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292AAA2-28E5-D042-B5C6-5D4E7890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27402-4656-FC4B-9059-52354E597BD5}"/>
              </a:ext>
            </a:extLst>
          </p:cNvPr>
          <p:cNvSpPr txBox="1"/>
          <p:nvPr/>
        </p:nvSpPr>
        <p:spPr>
          <a:xfrm>
            <a:off x="6662609" y="3748414"/>
            <a:ext cx="5605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Non-convex </a:t>
            </a:r>
            <a:r>
              <a:rPr lang="en-US" sz="2400" dirty="0">
                <a:sym typeface="Wingdings" pitchFamily="2" charset="2"/>
              </a:rPr>
              <a:t> Hard to solve constrained optimization problem</a:t>
            </a:r>
            <a:endParaRPr lang="en-US" sz="2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E1EB04A-713F-E24B-ADC6-9B01C0C7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100" y="5622657"/>
            <a:ext cx="914952" cy="53067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5ED7A0-F99F-254D-B75F-285620DD0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762" y="5263344"/>
            <a:ext cx="571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1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 Engineering and Linear Regression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5D146-8E13-7A45-B4FF-01769D051F41}"/>
              </a:ext>
            </a:extLst>
          </p:cNvPr>
          <p:cNvGrpSpPr/>
          <p:nvPr/>
        </p:nvGrpSpPr>
        <p:grpSpPr>
          <a:xfrm>
            <a:off x="552450" y="2747290"/>
            <a:ext cx="5905811" cy="2243170"/>
            <a:chOff x="1189470" y="2575617"/>
            <a:chExt cx="5905811" cy="224317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8135E8D-EEE8-BF49-97F3-A6EC29D70A37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B023FFD-B28A-7447-9249-A28328F77952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A55B30-0054-814D-AEC8-059C434655BD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EED39A2-7BDF-024C-855A-95F74E70A07A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E585858-D435-F346-8254-51C01C735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F42DE68-B455-CE48-9919-D22FC4559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A6C1097-8057-DA41-9FB0-2494A66E68DB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CD577F4-228E-1D4C-B679-6ACBB833771B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091F238-CFE1-4A4A-B249-5127E167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2CBC66C-42D8-094F-8C6A-77C5A84F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6D95087D-3333-FE4C-8CCB-338F43BED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2B8056F-265E-3F43-9CFF-B2C9767AC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60984B6-B678-884D-BD65-AEA846B7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sp>
        <p:nvSpPr>
          <p:cNvPr id="120" name="Freeform 119">
            <a:extLst>
              <a:ext uri="{FF2B5EF4-FFF2-40B4-BE49-F238E27FC236}">
                <a16:creationId xmlns:a16="http://schemas.microsoft.com/office/drawing/2014/main" id="{048492D3-93C4-5D4A-900A-A07523AD184A}"/>
              </a:ext>
            </a:extLst>
          </p:cNvPr>
          <p:cNvSpPr/>
          <p:nvPr/>
        </p:nvSpPr>
        <p:spPr>
          <a:xfrm>
            <a:off x="5875749" y="2971943"/>
            <a:ext cx="3952232" cy="753341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16719-A33A-C845-9F12-71967149A588}"/>
              </a:ext>
            </a:extLst>
          </p:cNvPr>
          <p:cNvCxnSpPr/>
          <p:nvPr/>
        </p:nvCxnSpPr>
        <p:spPr>
          <a:xfrm>
            <a:off x="9245868" y="3780737"/>
            <a:ext cx="2313128" cy="0"/>
          </a:xfrm>
          <a:prstGeom prst="straightConnector1">
            <a:avLst/>
          </a:prstGeom>
          <a:ln w="73025">
            <a:solidFill>
              <a:schemeClr val="accent4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0DF2EA8-5915-C34E-905C-8C60DE9F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77" y="3984773"/>
            <a:ext cx="358075" cy="18446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135D38A-B4FC-0944-B401-E57C5E4E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79" y="3984773"/>
            <a:ext cx="640195" cy="184463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A1C2777-F68E-1040-9035-B2FA7949D218}"/>
              </a:ext>
            </a:extLst>
          </p:cNvPr>
          <p:cNvSpPr/>
          <p:nvPr/>
        </p:nvSpPr>
        <p:spPr>
          <a:xfrm>
            <a:off x="9807727" y="3694647"/>
            <a:ext cx="188761" cy="1887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3DA-83D1-484D-81BD-CA3A18B37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488" y="3259206"/>
            <a:ext cx="190500" cy="368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562E72-D8DA-A843-BF00-F3A8769E7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916" y="3599397"/>
            <a:ext cx="203200" cy="190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B6C9105-1B57-344B-8090-22DD35330FDD}"/>
              </a:ext>
            </a:extLst>
          </p:cNvPr>
          <p:cNvSpPr txBox="1"/>
          <p:nvPr/>
        </p:nvSpPr>
        <p:spPr>
          <a:xfrm>
            <a:off x="2665876" y="4888236"/>
            <a:ext cx="2239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 </a:t>
            </a:r>
            <a:br>
              <a:rPr lang="en-US" sz="2800" dirty="0"/>
            </a:br>
            <a:r>
              <a:rPr lang="en-US" sz="2800" dirty="0"/>
              <a:t>Engineering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84460AB-6E09-8546-A6CA-3E6E4D11243E}"/>
              </a:ext>
            </a:extLst>
          </p:cNvPr>
          <p:cNvSpPr txBox="1"/>
          <p:nvPr/>
        </p:nvSpPr>
        <p:spPr>
          <a:xfrm>
            <a:off x="7055444" y="4888236"/>
            <a:ext cx="20265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Linear</a:t>
            </a:r>
          </a:p>
          <a:p>
            <a:pPr algn="ctr"/>
            <a:r>
              <a:rPr lang="en-US" sz="2800" dirty="0"/>
              <a:t>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959C4-6C15-BC47-AA73-299CC50B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606" y="2415657"/>
            <a:ext cx="1206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134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560C6-18E4-8943-8F60-58E69C064A03}"/>
              </a:ext>
            </a:extLst>
          </p:cNvPr>
          <p:cNvGrpSpPr/>
          <p:nvPr/>
        </p:nvGrpSpPr>
        <p:grpSpPr>
          <a:xfrm>
            <a:off x="1385326" y="2090004"/>
            <a:ext cx="5359285" cy="4824701"/>
            <a:chOff x="1385326" y="2090004"/>
            <a:chExt cx="5359285" cy="48247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D43992-818C-6447-ACBB-ECECEFADB03D}"/>
                </a:ext>
              </a:extLst>
            </p:cNvPr>
            <p:cNvGrpSpPr/>
            <p:nvPr/>
          </p:nvGrpSpPr>
          <p:grpSpPr>
            <a:xfrm>
              <a:off x="1474127" y="2090004"/>
              <a:ext cx="5270484" cy="4824701"/>
              <a:chOff x="3072383" y="2801981"/>
              <a:chExt cx="2704592" cy="24758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54436A-DBA6-5649-B5BB-D818F1AED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383" y="4057741"/>
                <a:ext cx="270459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D4C11AF-ED39-7449-B443-3D5ED2389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4892" y="2801981"/>
                <a:ext cx="0" cy="2475834"/>
              </a:xfrm>
              <a:prstGeom prst="line">
                <a:avLst/>
              </a:prstGeom>
              <a:ln w="76200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256A2F-E90B-B747-8463-62434F73C2E1}"/>
                </a:ext>
              </a:extLst>
            </p:cNvPr>
            <p:cNvSpPr txBox="1"/>
            <p:nvPr/>
          </p:nvSpPr>
          <p:spPr>
            <a:xfrm>
              <a:off x="1385326" y="4871967"/>
              <a:ext cx="251383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L</a:t>
              </a:r>
              <a:r>
                <a:rPr lang="en-US" sz="3200" baseline="300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 Norm Ball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627402-4656-FC4B-9059-52354E597BD5}"/>
              </a:ext>
            </a:extLst>
          </p:cNvPr>
          <p:cNvSpPr txBox="1"/>
          <p:nvPr/>
        </p:nvSpPr>
        <p:spPr>
          <a:xfrm>
            <a:off x="5023430" y="5456742"/>
            <a:ext cx="5605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Can we construct a convex approximation?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889017" y="3324028"/>
            <a:ext cx="2457347" cy="2457347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889017" y="3324028"/>
            <a:ext cx="2457347" cy="2457347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108AC4D-BAF6-6B4D-8D52-E9958ED74636}"/>
              </a:ext>
            </a:extLst>
          </p:cNvPr>
          <p:cNvSpPr txBox="1"/>
          <p:nvPr/>
        </p:nvSpPr>
        <p:spPr>
          <a:xfrm>
            <a:off x="948971" y="553898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556B-C73E-E24E-9387-C4703454AEDF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6B800-3739-5D4E-8400-D710D2DC0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6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2138899" y="2573910"/>
            <a:ext cx="3957582" cy="3957582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150" y="2515291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871729" y="2515291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93174F-DFAC-1D41-B706-E9C6C072C877}"/>
              </a:ext>
            </a:extLst>
          </p:cNvPr>
          <p:cNvSpPr txBox="1"/>
          <p:nvPr/>
        </p:nvSpPr>
        <p:spPr>
          <a:xfrm>
            <a:off x="340397" y="595706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7C1F95-66BD-7643-8FC7-A6EB0CBEC463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B336BD9-10B2-1C4C-B97A-523ACDC57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269" y="5339331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1011551" y="5174509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76E26-1D0A-0143-B7C1-247BCD4E6449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D550104-8B78-1F4A-8B30-3136F4A08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F20F5E-3D89-8D4E-80C5-08333ECFA30E}"/>
              </a:ext>
            </a:extLst>
          </p:cNvPr>
          <p:cNvSpPr/>
          <p:nvPr/>
        </p:nvSpPr>
        <p:spPr>
          <a:xfrm rot="2700000">
            <a:off x="3282973" y="3717984"/>
            <a:ext cx="1678401" cy="1678401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423" y="3241425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54632" y="3283188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0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AE8563-2FA5-2142-85DA-B4C7C4CCA52B}"/>
              </a:ext>
            </a:extLst>
          </p:cNvPr>
          <p:cNvSpPr/>
          <p:nvPr/>
        </p:nvSpPr>
        <p:spPr>
          <a:xfrm rot="2700000">
            <a:off x="2518186" y="2912856"/>
            <a:ext cx="3270729" cy="3270729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A386-3689-B649-BC28-1513B401F2A4}"/>
              </a:ext>
            </a:extLst>
          </p:cNvPr>
          <p:cNvSpPr/>
          <p:nvPr/>
        </p:nvSpPr>
        <p:spPr>
          <a:xfrm rot="2700000">
            <a:off x="2893500" y="3328511"/>
            <a:ext cx="2457347" cy="2457347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3278490" y="3713501"/>
            <a:ext cx="1678401" cy="1678401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EC8710-856B-E945-B0BA-CF4E9AB1469A}"/>
              </a:ext>
            </a:extLst>
          </p:cNvPr>
          <p:cNvSpPr/>
          <p:nvPr/>
        </p:nvSpPr>
        <p:spPr>
          <a:xfrm rot="2700000">
            <a:off x="3562435" y="3983999"/>
            <a:ext cx="1146370" cy="1146370"/>
          </a:xfrm>
          <a:prstGeom prst="rect">
            <a:avLst/>
          </a:prstGeom>
          <a:solidFill>
            <a:schemeClr val="accent6">
              <a:lumMod val="75000"/>
              <a:alpha val="94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A7D82-CB15-6B43-8134-4C90B515E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41015">
            <a:off x="4151647" y="4711501"/>
            <a:ext cx="687981" cy="260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2D07C-3CF9-A242-B9A1-86EF9F674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00000">
            <a:off x="4577614" y="5221470"/>
            <a:ext cx="706575" cy="2603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520202" y="57100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76E26-1D0A-0143-B7C1-247BCD4E6449}"/>
              </a:ext>
            </a:extLst>
          </p:cNvPr>
          <p:cNvSpPr txBox="1"/>
          <p:nvPr/>
        </p:nvSpPr>
        <p:spPr>
          <a:xfrm>
            <a:off x="8071680" y="3981394"/>
            <a:ext cx="3225563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Convex </a:t>
            </a:r>
            <a:br>
              <a:rPr lang="en-US" sz="3200" dirty="0"/>
            </a:br>
            <a:r>
              <a:rPr lang="en-US" sz="3200" dirty="0"/>
              <a:t>approximation!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D550104-8B78-1F4A-8B30-3136F4A08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304" y="5321376"/>
            <a:ext cx="5575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AE8563-2FA5-2142-85DA-B4C7C4CCA52B}"/>
              </a:ext>
            </a:extLst>
          </p:cNvPr>
          <p:cNvSpPr/>
          <p:nvPr/>
        </p:nvSpPr>
        <p:spPr>
          <a:xfrm rot="2700000">
            <a:off x="2518186" y="2912856"/>
            <a:ext cx="3270729" cy="3270729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A386-3689-B649-BC28-1513B401F2A4}"/>
              </a:ext>
            </a:extLst>
          </p:cNvPr>
          <p:cNvSpPr/>
          <p:nvPr/>
        </p:nvSpPr>
        <p:spPr>
          <a:xfrm rot="2700000">
            <a:off x="2893500" y="3328511"/>
            <a:ext cx="2457347" cy="2457347"/>
          </a:xfrm>
          <a:prstGeom prst="rect">
            <a:avLst/>
          </a:prstGeom>
          <a:solidFill>
            <a:schemeClr val="accent6">
              <a:alpha val="5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9FC81-3809-FD4F-9E2B-BE8BB6949855}"/>
              </a:ext>
            </a:extLst>
          </p:cNvPr>
          <p:cNvSpPr/>
          <p:nvPr/>
        </p:nvSpPr>
        <p:spPr>
          <a:xfrm rot="2700000">
            <a:off x="3278490" y="3713501"/>
            <a:ext cx="1678401" cy="1678401"/>
          </a:xfrm>
          <a:prstGeom prst="rect">
            <a:avLst/>
          </a:prstGeom>
          <a:solidFill>
            <a:schemeClr val="accent6">
              <a:alpha val="83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EC8710-856B-E945-B0BA-CF4E9AB1469A}"/>
              </a:ext>
            </a:extLst>
          </p:cNvPr>
          <p:cNvSpPr/>
          <p:nvPr/>
        </p:nvSpPr>
        <p:spPr>
          <a:xfrm rot="2700000">
            <a:off x="3562435" y="3983999"/>
            <a:ext cx="1146370" cy="1146370"/>
          </a:xfrm>
          <a:prstGeom prst="rect">
            <a:avLst/>
          </a:prstGeom>
          <a:solidFill>
            <a:schemeClr val="accent6">
              <a:lumMod val="75000"/>
              <a:alpha val="94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520202" y="57100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932A8-67F7-6C45-AC17-5126B1C5C959}"/>
              </a:ext>
            </a:extLst>
          </p:cNvPr>
          <p:cNvSpPr txBox="1"/>
          <p:nvPr/>
        </p:nvSpPr>
        <p:spPr>
          <a:xfrm>
            <a:off x="5552004" y="5497674"/>
            <a:ext cx="420660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Approximations?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043083" y="269545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0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398347" y="583120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65" y="2811529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633364" y="2857669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4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924101" y="5292973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1743921" y="2174739"/>
            <a:ext cx="4758601" cy="4758601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669" y="2469625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5396797" y="2537806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924101" y="5292973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3205898" y="3636716"/>
            <a:ext cx="1834646" cy="1834646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06" y="2670528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140772" y="3580160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6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1CC4D4-71CF-C648-93DF-A30B4D4C39D0}"/>
              </a:ext>
            </a:extLst>
          </p:cNvPr>
          <p:cNvGrpSpPr/>
          <p:nvPr/>
        </p:nvGrpSpPr>
        <p:grpSpPr>
          <a:xfrm>
            <a:off x="1535058" y="246463"/>
            <a:ext cx="11445877" cy="3392633"/>
            <a:chOff x="1535058" y="246463"/>
            <a:chExt cx="11445877" cy="33926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51B29-4F13-2446-B72F-962773A21DCF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06C12C-EADB-D04C-AEA3-A6D8B0684ADD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92A15F-3798-AF4C-888A-82C3067AE86C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155E103-C19E-7F47-9A6A-BCE30559739B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63635D-16F2-B949-8E32-6A7AA4F25D67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9DA1F5-F1B1-3246-95DF-DE24DC3ABC9D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2A4E03-6EF1-F94E-95E0-81A4EB514EA7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A62AA1C-889D-D345-9AD1-818CD99AD773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70943A3-24EF-A94E-803B-761CA358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630089" y="1684625"/>
              <a:ext cx="1282700" cy="50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62D30-CF97-C04A-BE13-5C48AC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Balls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398347" y="5831201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2418265" y="2839454"/>
            <a:ext cx="3429000" cy="3429000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644D-24D7-A74B-9736-920C47E7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65" y="2811529"/>
            <a:ext cx="774700" cy="5080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4633364" y="2857669"/>
            <a:ext cx="132572" cy="13257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6B76-296B-074C-8299-564B8AF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6" y="5226151"/>
            <a:ext cx="5372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55" y="43076"/>
            <a:ext cx="10801350" cy="1325563"/>
          </a:xfrm>
        </p:spPr>
        <p:txBody>
          <a:bodyPr/>
          <a:lstStyle/>
          <a:p>
            <a:r>
              <a:rPr lang="en-US" b="1" dirty="0"/>
              <a:t>Recap:</a:t>
            </a:r>
            <a:r>
              <a:rPr lang="en-US" dirty="0"/>
              <a:t> </a:t>
            </a:r>
            <a:r>
              <a:rPr lang="en-US" i="1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1368639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Linear models with feature functions: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Feature Functions: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80" y="3506078"/>
            <a:ext cx="2324100" cy="431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970099" y="4258872"/>
            <a:ext cx="5905811" cy="2243170"/>
            <a:chOff x="1189470" y="2575617"/>
            <a:chExt cx="5905811" cy="2243170"/>
          </a:xfrm>
        </p:grpSpPr>
        <p:grpSp>
          <p:nvGrpSpPr>
            <p:cNvPr id="18" name="Group 17"/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655" y="1838884"/>
            <a:ext cx="3822700" cy="13462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1FA82EE-608A-0645-8F2D-E7E2382D9E68}"/>
              </a:ext>
            </a:extLst>
          </p:cNvPr>
          <p:cNvSpPr/>
          <p:nvPr/>
        </p:nvSpPr>
        <p:spPr>
          <a:xfrm>
            <a:off x="8011965" y="897682"/>
            <a:ext cx="4008459" cy="1322167"/>
          </a:xfrm>
          <a:prstGeom prst="wedgeRoundRectCallout">
            <a:avLst>
              <a:gd name="adj1" fmla="val -73190"/>
              <a:gd name="adj2" fmla="val 14629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Notation: </a:t>
            </a:r>
            <a:r>
              <a:rPr lang="en-US" dirty="0"/>
              <a:t>Computer scientist / ML researchers tend to you </a:t>
            </a:r>
            <a:r>
              <a:rPr lang="en-US" i="1" dirty="0"/>
              <a:t>d</a:t>
            </a:r>
            <a:r>
              <a:rPr lang="en-US" dirty="0"/>
              <a:t> (dimensions) and statisticians will use </a:t>
            </a:r>
            <a:r>
              <a:rPr lang="en-US" i="1" dirty="0"/>
              <a:t>p </a:t>
            </a:r>
            <a:r>
              <a:rPr lang="en-US" dirty="0"/>
              <a:t>(parameters).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C96D2-B067-F145-B896-3E947E408EEE}"/>
              </a:ext>
            </a:extLst>
          </p:cNvPr>
          <p:cNvGrpSpPr/>
          <p:nvPr/>
        </p:nvGrpSpPr>
        <p:grpSpPr>
          <a:xfrm>
            <a:off x="9102484" y="2066240"/>
            <a:ext cx="2255931" cy="1798658"/>
            <a:chOff x="9102484" y="2066240"/>
            <a:chExt cx="2255931" cy="1798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195029-F89E-BF47-B50B-67CF5A5E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2553" y1="67839" x2="58156" y2="665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2484" y="2066240"/>
              <a:ext cx="2255931" cy="15919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E17BD5-5854-0D42-8952-457C8F6E154D}"/>
                </a:ext>
              </a:extLst>
            </p:cNvPr>
            <p:cNvSpPr txBox="1"/>
            <p:nvPr/>
          </p:nvSpPr>
          <p:spPr>
            <a:xfrm>
              <a:off x="9997853" y="3280123"/>
              <a:ext cx="46519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5702DE-0EA1-B343-9501-D0AB0A1168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5454" y="3491653"/>
            <a:ext cx="164534" cy="2376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F45CE7-9B6B-6346-96DB-D4774E2A4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506" y="1828580"/>
            <a:ext cx="164534" cy="237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47415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DA46562-992A-894F-AD84-D23596FCCC28}"/>
              </a:ext>
            </a:extLst>
          </p:cNvPr>
          <p:cNvGrpSpPr/>
          <p:nvPr/>
        </p:nvGrpSpPr>
        <p:grpSpPr>
          <a:xfrm>
            <a:off x="258936" y="1384551"/>
            <a:ext cx="5026291" cy="3478800"/>
            <a:chOff x="258936" y="1199196"/>
            <a:chExt cx="5026291" cy="34788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CF5E86-0527-224E-AAD7-27A3AEA0AB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936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3082EEC-79FA-E74A-BAE4-935BB7B70F36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5C37902-5C13-5E4E-B364-B895AAF804F0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96CBDD7-665F-644B-819B-C5E38C1B687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9DA74D9-6799-5346-BC75-4F6A1308542D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3BA09CF6-DB7A-1F48-A2BC-E66478ACCE41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450ED69-3DCB-BA48-AA04-9EFFA48E4EAF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7ED6A7F-6BE7-664F-998A-420A99034037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1D85466-AF15-EE48-80FD-493DB40F09FA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546A518-4000-8F46-9672-0A1F6267007F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DB65CDE-C9CA-2C45-8C0E-8BEE12099584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604F3E19-62C0-8D41-A8AA-D37E0CC4F2F4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19F47215-CEFB-BE4C-A25D-435EBE9F57D2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6AA094CC-7050-284B-954F-91ED83243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83BB01B-0F01-B249-BD03-68EC093F9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1F8B0AF-5451-1F41-8605-96AD319A568A}"/>
                  </a:ext>
                </a:extLst>
              </p:cNvPr>
              <p:cNvGrpSpPr/>
              <p:nvPr/>
            </p:nvGrpSpPr>
            <p:grpSpPr>
              <a:xfrm>
                <a:off x="1474127" y="2090004"/>
                <a:ext cx="5270484" cy="4824701"/>
                <a:chOff x="3072383" y="2801981"/>
                <a:chExt cx="2704592" cy="2475834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BCA2790-BAA1-B94E-A952-6B612D656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383" y="4057741"/>
                  <a:ext cx="2704592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8720387-0BDD-F949-A547-46A4F0297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4892" y="2801981"/>
                  <a:ext cx="0" cy="2475834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69B9678-479F-E847-8B2B-C3AEDFC5EA5A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B8D15C-2B77-FE4B-9619-4882CA1B067C}"/>
                </a:ext>
              </a:extLst>
            </p:cNvPr>
            <p:cNvSpPr/>
            <p:nvPr/>
          </p:nvSpPr>
          <p:spPr>
            <a:xfrm>
              <a:off x="3220865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96356-FAB8-1A43-9219-D5034ED167D5}"/>
              </a:ext>
            </a:extLst>
          </p:cNvPr>
          <p:cNvGrpSpPr/>
          <p:nvPr/>
        </p:nvGrpSpPr>
        <p:grpSpPr>
          <a:xfrm>
            <a:off x="3220865" y="1384551"/>
            <a:ext cx="4946700" cy="3478800"/>
            <a:chOff x="3220865" y="1199196"/>
            <a:chExt cx="4946700" cy="34788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69A341-B08A-6A49-BC62-1321AE5F4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0865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14C4A93-23B0-654F-A542-B0D3CEB51C3F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09058CC-784B-5445-A5C4-653ABD38B562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0B5BD43-CFEE-654E-8C62-F57A58B345F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631EB6F-817E-8943-8C1B-7BCD5CFD18F2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58CC359-92E9-B540-BFFB-B3F40EFEFC8D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4237FE5-35D0-7C4D-93D3-F387EFE6264B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959336E-2202-9F4F-B3F0-8B313187DBE2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ED36B1-47CC-2547-A406-7D905FE67E10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D61369-2D82-B144-AD91-CB54F8BE20EB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F6AC507-E227-8A42-9A8E-34653BF629CC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F6AEBDF0-B0D3-A646-9561-BED04A3E0EFF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B30A3233-00F1-C349-B1A9-172C87ED6116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3738A27C-9097-1149-B4A7-7F19689A9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373856B-9B6C-3B43-BB1E-7B3E7428E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D31D5A-000F-5E46-A0DC-7C1C4B3E0B74}"/>
                  </a:ext>
                </a:extLst>
              </p:cNvPr>
              <p:cNvSpPr/>
              <p:nvPr/>
            </p:nvSpPr>
            <p:spPr>
              <a:xfrm rot="2700000">
                <a:off x="2889017" y="3324028"/>
                <a:ext cx="2457347" cy="2457347"/>
              </a:xfrm>
              <a:prstGeom prst="rect">
                <a:avLst/>
              </a:prstGeom>
              <a:solidFill>
                <a:schemeClr val="accent6">
                  <a:alpha val="83000"/>
                </a:schemeClr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7675A2-B0E2-E442-AEA1-D9FF2D7EFD56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E8BC36C-76CE-2942-8936-45B27DA483F7}"/>
                </a:ext>
              </a:extLst>
            </p:cNvPr>
            <p:cNvSpPr/>
            <p:nvPr/>
          </p:nvSpPr>
          <p:spPr>
            <a:xfrm>
              <a:off x="6067343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A51B29-4F13-2446-B72F-962773A21DCF}"/>
              </a:ext>
            </a:extLst>
          </p:cNvPr>
          <p:cNvGrpSpPr/>
          <p:nvPr/>
        </p:nvGrpSpPr>
        <p:grpSpPr>
          <a:xfrm rot="4500000">
            <a:off x="8128387" y="217052"/>
            <a:ext cx="1372329" cy="4629886"/>
            <a:chOff x="2137323" y="2926080"/>
            <a:chExt cx="1965611" cy="19656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06C12C-EADB-D04C-AEA3-A6D8B0684ADD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92A15F-3798-AF4C-888A-82C3067AE86C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55E103-C19E-7F47-9A6A-BCE30559739B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163635D-16F2-B949-8E32-6A7AA4F25D67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9DA1F5-F1B1-3246-95DF-DE24DC3ABC9D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92A4E03-6EF1-F94E-95E0-81A4EB514EA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62AA1C-889D-D345-9AD1-818CD99AD773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6182794" y="2302789"/>
            <a:ext cx="2724761" cy="2560562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6856867" y="2894702"/>
            <a:ext cx="1387039" cy="1387039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752880" y="2902070"/>
            <a:ext cx="53626" cy="5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D9301E-6F91-374F-A763-284664F8ACFB}"/>
              </a:ext>
            </a:extLst>
          </p:cNvPr>
          <p:cNvSpPr/>
          <p:nvPr/>
        </p:nvSpPr>
        <p:spPr>
          <a:xfrm>
            <a:off x="9032670" y="1354837"/>
            <a:ext cx="2064362" cy="347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6381771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DE47FA-06F3-6A42-90AF-61734D7C9DC2}"/>
              </a:ext>
            </a:extLst>
          </p:cNvPr>
          <p:cNvGrpSpPr>
            <a:grpSpLocks noChangeAspect="1"/>
          </p:cNvGrpSpPr>
          <p:nvPr/>
        </p:nvGrpSpPr>
        <p:grpSpPr>
          <a:xfrm>
            <a:off x="9144722" y="1845831"/>
            <a:ext cx="4946700" cy="3017520"/>
            <a:chOff x="751840" y="246463"/>
            <a:chExt cx="12229095" cy="74598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7EFFC52-5253-FA42-ABD7-DC8AAD732601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337E5FC-7332-BC42-AA74-9CE26A79AF08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8F2F316-2E48-604D-B222-B559609A4A4D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D964CFC-1B85-8A4C-B0D5-724DF1D69AA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9ACF237-0CAF-E240-BEB6-BFC1FBF22AD2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DCD0F88-04F7-8D45-AD9E-B94E0FC32593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2EA7BB-7166-4247-90EC-68A46F3E34F6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43DFEEA-AE8A-F94B-B7D9-E7841CAB335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1F55026-79CC-3647-83BB-F2489993276A}"/>
                </a:ext>
              </a:extLst>
            </p:cNvPr>
            <p:cNvGrpSpPr/>
            <p:nvPr/>
          </p:nvGrpSpPr>
          <p:grpSpPr>
            <a:xfrm>
              <a:off x="751840" y="1376143"/>
              <a:ext cx="6736079" cy="6330150"/>
              <a:chOff x="1056641" y="2580667"/>
              <a:chExt cx="4939834" cy="464215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5E67C67-0A3F-C145-A67A-4A92BE371E22}"/>
                  </a:ext>
                </a:extLst>
              </p:cNvPr>
              <p:cNvGrpSpPr/>
              <p:nvPr/>
            </p:nvGrpSpPr>
            <p:grpSpPr>
              <a:xfrm>
                <a:off x="1056641" y="2580667"/>
                <a:ext cx="4939834" cy="4642150"/>
                <a:chOff x="476893" y="2886960"/>
                <a:chExt cx="3186510" cy="2994485"/>
              </a:xfrm>
            </p:grpSpPr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D7C2740-8B3A-5C41-A572-831ECC9F05B1}"/>
                    </a:ext>
                  </a:extLst>
                </p:cNvPr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EDF500E9-6BAB-2742-BDBC-50253874E252}"/>
                    </a:ext>
                  </a:extLst>
                </p:cNvPr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F931F83-D090-1245-9A4A-BADB44056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8975" y="5015813"/>
                <a:ext cx="317500" cy="3429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0BE10CF-4EBC-F34B-8FE8-6990BB8E8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3409" y="2612848"/>
                <a:ext cx="317500" cy="342900"/>
              </a:xfrm>
              <a:prstGeom prst="rect">
                <a:avLst/>
              </a:prstGeom>
            </p:spPr>
          </p:pic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D595F77-B3ED-DB4C-8BDE-C8D2E249F69A}"/>
                </a:ext>
              </a:extLst>
            </p:cNvPr>
            <p:cNvSpPr/>
            <p:nvPr/>
          </p:nvSpPr>
          <p:spPr>
            <a:xfrm>
              <a:off x="2418267" y="2839456"/>
              <a:ext cx="3429002" cy="3429002"/>
            </a:xfrm>
            <a:custGeom>
              <a:avLst/>
              <a:gdLst>
                <a:gd name="connsiteX0" fmla="*/ 0 w 1387039"/>
                <a:gd name="connsiteY0" fmla="*/ 693520 h 1387039"/>
                <a:gd name="connsiteX1" fmla="*/ 693520 w 1387039"/>
                <a:gd name="connsiteY1" fmla="*/ 0 h 1387039"/>
                <a:gd name="connsiteX2" fmla="*/ 1387040 w 1387039"/>
                <a:gd name="connsiteY2" fmla="*/ 693520 h 1387039"/>
                <a:gd name="connsiteX3" fmla="*/ 693520 w 1387039"/>
                <a:gd name="connsiteY3" fmla="*/ 1387040 h 1387039"/>
                <a:gd name="connsiteX4" fmla="*/ 0 w 1387039"/>
                <a:gd name="connsiteY4" fmla="*/ 693520 h 1387039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040" h="1387040">
                  <a:moveTo>
                    <a:pt x="0" y="693520"/>
                  </a:moveTo>
                  <a:cubicBezTo>
                    <a:pt x="86060" y="321257"/>
                    <a:pt x="321257" y="80683"/>
                    <a:pt x="693520" y="0"/>
                  </a:cubicBezTo>
                  <a:cubicBezTo>
                    <a:pt x="1076541" y="69925"/>
                    <a:pt x="1300979" y="321256"/>
                    <a:pt x="1387040" y="693520"/>
                  </a:cubicBezTo>
                  <a:cubicBezTo>
                    <a:pt x="1268706" y="1081920"/>
                    <a:pt x="1071162" y="1300979"/>
                    <a:pt x="693520" y="1387040"/>
                  </a:cubicBezTo>
                  <a:cubicBezTo>
                    <a:pt x="310499" y="1306358"/>
                    <a:pt x="86061" y="1071162"/>
                    <a:pt x="0" y="693520"/>
                  </a:cubicBezTo>
                  <a:close/>
                </a:path>
              </a:pathLst>
            </a:custGeom>
            <a:solidFill>
              <a:schemeClr val="accent6">
                <a:alpha val="84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A52FB7F-52DD-8B4F-85C9-DE98E8845E07}"/>
                </a:ext>
              </a:extLst>
            </p:cNvPr>
            <p:cNvSpPr/>
            <p:nvPr/>
          </p:nvSpPr>
          <p:spPr>
            <a:xfrm>
              <a:off x="4380707" y="2844370"/>
              <a:ext cx="132573" cy="13257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FA536B7-7C17-D04D-91F5-48CF480B072F}"/>
              </a:ext>
            </a:extLst>
          </p:cNvPr>
          <p:cNvSpPr txBox="1"/>
          <p:nvPr/>
        </p:nvSpPr>
        <p:spPr>
          <a:xfrm>
            <a:off x="3503870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6AA314-2006-884B-93BD-2B0D7299B916}"/>
              </a:ext>
            </a:extLst>
          </p:cNvPr>
          <p:cNvSpPr txBox="1"/>
          <p:nvPr/>
        </p:nvSpPr>
        <p:spPr>
          <a:xfrm>
            <a:off x="625969" y="1193154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30032C-2E90-0346-B1A6-7EF4A0473F27}"/>
              </a:ext>
            </a:extLst>
          </p:cNvPr>
          <p:cNvSpPr txBox="1"/>
          <p:nvPr/>
        </p:nvSpPr>
        <p:spPr>
          <a:xfrm>
            <a:off x="9401873" y="1193154"/>
            <a:ext cx="249940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+ 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Norm</a:t>
            </a:r>
          </a:p>
          <a:p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Elastic Net 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D187D-FE24-8346-B868-CF7CA01559D0}"/>
              </a:ext>
            </a:extLst>
          </p:cNvPr>
          <p:cNvSpPr txBox="1"/>
          <p:nvPr/>
        </p:nvSpPr>
        <p:spPr>
          <a:xfrm>
            <a:off x="388083" y="5087366"/>
            <a:ext cx="2770310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Ideal for</a:t>
            </a:r>
            <a:br>
              <a:rPr lang="en-US" sz="2000" b="1" dirty="0"/>
            </a:br>
            <a:r>
              <a:rPr lang="en-US" sz="2000" b="1" dirty="0"/>
              <a:t>Feature Selection </a:t>
            </a:r>
            <a:br>
              <a:rPr lang="en-US" sz="2000" b="1" dirty="0"/>
            </a:br>
            <a:r>
              <a:rPr lang="en-US" sz="2000" dirty="0"/>
              <a:t>but combinatorically</a:t>
            </a:r>
            <a:br>
              <a:rPr lang="en-US" sz="2000" dirty="0"/>
            </a:br>
            <a:r>
              <a:rPr lang="en-US" sz="2000" dirty="0"/>
              <a:t>difficult to optimize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BCDF1-2EE5-B342-8D56-D8B491A43D0E}"/>
              </a:ext>
            </a:extLst>
          </p:cNvPr>
          <p:cNvSpPr txBox="1"/>
          <p:nvPr/>
        </p:nvSpPr>
        <p:spPr>
          <a:xfrm>
            <a:off x="3527946" y="5087366"/>
            <a:ext cx="2141933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Encourages</a:t>
            </a:r>
            <a:br>
              <a:rPr lang="en-US" sz="2000" dirty="0"/>
            </a:br>
            <a:r>
              <a:rPr lang="en-US" sz="2000" dirty="0"/>
              <a:t>Sparse Solutions</a:t>
            </a:r>
          </a:p>
          <a:p>
            <a:r>
              <a:rPr lang="en-US" sz="2000" b="1" dirty="0"/>
              <a:t>Convex!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0478083-40EB-A44B-9FD8-6A5AA4B15C71}"/>
              </a:ext>
            </a:extLst>
          </p:cNvPr>
          <p:cNvSpPr txBox="1"/>
          <p:nvPr/>
        </p:nvSpPr>
        <p:spPr>
          <a:xfrm>
            <a:off x="6199761" y="5087366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Spreads weight</a:t>
            </a:r>
            <a:br>
              <a:rPr lang="en-US" sz="2000" dirty="0"/>
            </a:br>
            <a:r>
              <a:rPr lang="en-US" sz="2000" dirty="0"/>
              <a:t>over features </a:t>
            </a:r>
            <a:r>
              <a:rPr lang="en-US" sz="2000" b="1" dirty="0"/>
              <a:t>(robust)</a:t>
            </a:r>
            <a:endParaRPr lang="en-US" sz="2000" dirty="0"/>
          </a:p>
          <a:p>
            <a:r>
              <a:rPr lang="en-US" sz="2000" dirty="0"/>
              <a:t>does not </a:t>
            </a:r>
            <a:br>
              <a:rPr lang="en-US" sz="2000" dirty="0"/>
            </a:br>
            <a:r>
              <a:rPr lang="en-US" sz="2000" dirty="0"/>
              <a:t>encourage sparsity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232AAC1-A8AC-AF4B-BB01-EE488C2D4BB0}"/>
              </a:ext>
            </a:extLst>
          </p:cNvPr>
          <p:cNvSpPr txBox="1"/>
          <p:nvPr/>
        </p:nvSpPr>
        <p:spPr>
          <a:xfrm>
            <a:off x="9144722" y="5107192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Compromise</a:t>
            </a:r>
            <a:endParaRPr lang="en-US" sz="2000" dirty="0"/>
          </a:p>
          <a:p>
            <a:r>
              <a:rPr lang="en-US" sz="2000" dirty="0"/>
              <a:t>Need to tune</a:t>
            </a:r>
            <a:br>
              <a:rPr lang="en-US" sz="2000" dirty="0"/>
            </a:br>
            <a:r>
              <a:rPr lang="en-US" sz="2000" dirty="0"/>
              <a:t>two regularization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85816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70E6-6F03-C44D-BBAE-64EB60F4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Lp</a:t>
            </a:r>
            <a:r>
              <a:rPr lang="en-US" dirty="0"/>
              <a:t> norms</a:t>
            </a:r>
          </a:p>
        </p:txBody>
      </p:sp>
      <p:pic>
        <p:nvPicPr>
          <p:cNvPr id="1026" name="Picture 2" descr="https://cdn-images-1.medium.com/max/800/1*OLFN24vF_c3y5p3tiz4_5A.png">
            <a:extLst>
              <a:ext uri="{FF2B5EF4-FFF2-40B4-BE49-F238E27FC236}">
                <a16:creationId xmlns:a16="http://schemas.microsoft.com/office/drawing/2014/main" id="{6471B2D4-78E3-D948-A946-85D8B23300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" y="3823494"/>
            <a:ext cx="101600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1BEC6-416E-1F42-83AA-AB4618DD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713" y="2091690"/>
            <a:ext cx="5237817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38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Regularization (Constrained)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Defining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There is an equivalent unconstrained formulation (obtained by </a:t>
            </a:r>
            <a:r>
              <a:rPr lang="en-US" dirty="0" err="1"/>
              <a:t>Lagrangian</a:t>
            </a:r>
            <a:r>
              <a:rPr lang="en-US" dirty="0"/>
              <a:t> duality)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54" y="2536904"/>
            <a:ext cx="67183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161BB-B8C7-3E44-9877-FCB76EFC8964}"/>
              </a:ext>
            </a:extLst>
          </p:cNvPr>
          <p:cNvSpPr txBox="1"/>
          <p:nvPr/>
        </p:nvSpPr>
        <p:spPr>
          <a:xfrm>
            <a:off x="3494809" y="4084067"/>
            <a:ext cx="16578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Such that: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A06E9-A846-154E-A024-7F2414D4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22" y="1914306"/>
            <a:ext cx="4343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22" y="4139332"/>
            <a:ext cx="7747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1D22B-B083-EA49-9640-057E63602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09" y="4158382"/>
            <a:ext cx="635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0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Regularization (Constrained)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Defining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There is an equivalent unconstrained formulation (obtained by </a:t>
            </a:r>
            <a:r>
              <a:rPr lang="en-US" dirty="0" err="1"/>
              <a:t>Lagrangian</a:t>
            </a:r>
            <a:r>
              <a:rPr lang="en-US" dirty="0"/>
              <a:t> duality)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1" y="2882032"/>
            <a:ext cx="67183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A06E9-A846-154E-A024-7F2414D4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22" y="1914306"/>
            <a:ext cx="43434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68" y="3307482"/>
            <a:ext cx="7747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0597A-66BB-254C-9999-78DDF81AB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796" y="3321202"/>
            <a:ext cx="647700" cy="317500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A71025-192B-B34D-915C-3266D181A584}"/>
              </a:ext>
            </a:extLst>
          </p:cNvPr>
          <p:cNvSpPr/>
          <p:nvPr/>
        </p:nvSpPr>
        <p:spPr>
          <a:xfrm>
            <a:off x="8334908" y="4001294"/>
            <a:ext cx="2865920" cy="886590"/>
          </a:xfrm>
          <a:prstGeom prst="wedgeRoundRectCallout">
            <a:avLst>
              <a:gd name="adj1" fmla="val -7876"/>
              <a:gd name="adj2" fmla="val -8128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75845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4872" y="45658"/>
            <a:ext cx="3950427" cy="1725138"/>
          </a:xfrm>
        </p:spPr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872" y="5214215"/>
            <a:ext cx="11065476" cy="917616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68165" y="-1277281"/>
            <a:ext cx="250734" cy="3663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93945" y="-1481756"/>
            <a:ext cx="5820735" cy="850405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5068112" y="60150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68112" y="466057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1336" y="4653510"/>
            <a:ext cx="255711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Increasing 𝜆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51264" y="2271163"/>
            <a:ext cx="830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Error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9617677" y="4889173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5"/>
              </a:solidFill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429235" y="4817284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05113" y="22192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4"/>
              </a:solidFill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469223" y="3364903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333395" y="23128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41529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02993" y="376492"/>
            <a:ext cx="6516570" cy="1957071"/>
            <a:chOff x="5149820" y="983627"/>
            <a:chExt cx="6516570" cy="1957071"/>
          </a:xfrm>
        </p:grpSpPr>
        <p:sp>
          <p:nvSpPr>
            <p:cNvPr id="33" name="TextBox 32"/>
            <p:cNvSpPr txBox="1"/>
            <p:nvPr/>
          </p:nvSpPr>
          <p:spPr>
            <a:xfrm rot="1844423">
              <a:off x="5291618" y="2029350"/>
              <a:ext cx="2987321" cy="481512"/>
            </a:xfrm>
            <a:prstGeom prst="rect">
              <a:avLst/>
            </a:prstGeom>
          </p:spPr>
          <p:txBody>
            <a:bodyPr wrap="none" rtlCol="0">
              <a:prstTxWarp prst="textArchDown">
                <a:avLst>
                  <a:gd name="adj" fmla="val 351968"/>
                </a:avLst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</a:rPr>
                <a:t>Validation Error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149820" y="983627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3499" y="2573033"/>
            <a:ext cx="301206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How do </a:t>
            </a:r>
            <a:r>
              <a:rPr lang="en-US" sz="3200"/>
              <a:t>we determine 𝜆?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2" y="1825646"/>
            <a:ext cx="3544764" cy="26780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13678" y="6131830"/>
            <a:ext cx="69637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  <a:sym typeface="Wingdings"/>
              </a:rPr>
              <a:t>Determined through cross validation</a:t>
            </a:r>
            <a:endParaRPr lang="en-US" sz="28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3FE4-0BA8-7B42-8D28-1382A80C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48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Using </a:t>
            </a:r>
            <a:r>
              <a:rPr lang="en-US" sz="3600" dirty="0" err="1"/>
              <a:t>Scikit</a:t>
            </a:r>
            <a:r>
              <a:rPr lang="en-US" sz="3600" dirty="0"/>
              <a:t>-Learn for 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5E8C-5EC9-7342-A71E-568DE1DE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70450"/>
            <a:ext cx="12115800" cy="5288695"/>
          </a:xfrm>
        </p:spPr>
        <p:txBody>
          <a:bodyPr>
            <a:normAutofit/>
          </a:bodyPr>
          <a:lstStyle/>
          <a:p>
            <a:r>
              <a:rPr lang="en-US" dirty="0"/>
              <a:t>Regularization parameter 𝛼 = 1/</a:t>
            </a:r>
            <a:r>
              <a:rPr lang="en-US" dirty="0" err="1"/>
              <a:t>λ</a:t>
            </a:r>
            <a:endParaRPr lang="en-US" dirty="0"/>
          </a:p>
          <a:p>
            <a:pPr lvl="1"/>
            <a:r>
              <a:rPr lang="en-US" dirty="0"/>
              <a:t>larger 𝛼 </a:t>
            </a:r>
            <a:r>
              <a:rPr lang="en-US" dirty="0">
                <a:sym typeface="Wingdings" pitchFamily="2" charset="2"/>
              </a:rPr>
              <a:t> less regularization  greater complexity  overfitting</a:t>
            </a:r>
            <a:endParaRPr lang="en-US" dirty="0"/>
          </a:p>
          <a:p>
            <a:r>
              <a:rPr lang="en-US" dirty="0"/>
              <a:t>Lasso Regression (L1)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 by cross-validation</a:t>
            </a:r>
          </a:p>
          <a:p>
            <a:r>
              <a:rPr lang="en-US" dirty="0"/>
              <a:t>Ridge Regression (L2)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selects 𝛼  by cross-validation</a:t>
            </a:r>
          </a:p>
          <a:p>
            <a:r>
              <a:rPr lang="en-US" dirty="0"/>
              <a:t>Elastic Net (L1 + 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(alpha=3.0, l1_ratio = 2.0)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by cross-validation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E5EAA-9608-1742-A89F-1575A3922E9A}"/>
              </a:ext>
            </a:extLst>
          </p:cNvPr>
          <p:cNvSpPr txBox="1"/>
          <p:nvPr/>
        </p:nvSpPr>
        <p:spPr>
          <a:xfrm>
            <a:off x="181748" y="956231"/>
            <a:ext cx="36038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7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02C2E-51A1-764D-8B90-8AD7D523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http://</a:t>
            </a:r>
            <a:r>
              <a:rPr lang="en-US" b="1" dirty="0" err="1"/>
              <a:t>bit.ly</a:t>
            </a:r>
            <a:r>
              <a:rPr lang="en-US" b="1" dirty="0"/>
              <a:t>/ds100-fa18-opq</a:t>
            </a:r>
          </a:p>
        </p:txBody>
      </p:sp>
    </p:spTree>
    <p:extLst>
      <p:ext uri="{BB962C8B-B14F-4D97-AF65-F5344CB8AC3E}">
        <p14:creationId xmlns:p14="http://schemas.microsoft.com/office/powerpoint/2010/main" val="28413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02C2E-51A1-764D-8B90-8AD7D523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D106D-4FCD-6740-8C1D-CD576E4B3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0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45" y="1497523"/>
            <a:ext cx="4493202" cy="8313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74845" y="3226988"/>
            <a:ext cx="4269856" cy="2247816"/>
            <a:chOff x="214593" y="4503343"/>
            <a:chExt cx="4036448" cy="21249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93" y="4503343"/>
              <a:ext cx="4036448" cy="1940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46799" y="6258951"/>
              <a:ext cx="16578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Gaussian RBF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1296136" cy="6421173"/>
          </a:xfrm>
        </p:spPr>
        <p:txBody>
          <a:bodyPr>
            <a:normAutofit/>
          </a:bodyPr>
          <a:lstStyle/>
          <a:p>
            <a:r>
              <a:rPr lang="en-US" b="1" dirty="0"/>
              <a:t>Generic Features: </a:t>
            </a:r>
            <a:r>
              <a:rPr lang="en-US" i="1" dirty="0"/>
              <a:t>increase model expressivity</a:t>
            </a:r>
          </a:p>
          <a:p>
            <a:pPr lvl="1"/>
            <a:r>
              <a:rPr lang="en-US" b="1" dirty="0"/>
              <a:t>Gaussian Radial Basis Functions: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273" y="2642613"/>
            <a:ext cx="5315430" cy="28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3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Error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2608" y="4341167"/>
            <a:ext cx="18085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Impressive!</a:t>
            </a:r>
          </a:p>
        </p:txBody>
      </p:sp>
      <p:sp>
        <p:nvSpPr>
          <p:cNvPr id="7" name="Left Arrow 6"/>
          <p:cNvSpPr/>
          <p:nvPr/>
        </p:nvSpPr>
        <p:spPr>
          <a:xfrm>
            <a:off x="9193482" y="4456089"/>
            <a:ext cx="344953" cy="231820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19" y="1558290"/>
            <a:ext cx="7785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0515600" cy="7157523"/>
          </a:xfrm>
        </p:spPr>
        <p:txBody>
          <a:bodyPr>
            <a:normAutofit/>
          </a:bodyPr>
          <a:lstStyle/>
          <a:p>
            <a:r>
              <a:rPr lang="en-US" b="1" dirty="0"/>
              <a:t>One-hot encoding:</a:t>
            </a:r>
            <a:r>
              <a:rPr lang="en-US" dirty="0"/>
              <a:t> </a:t>
            </a:r>
            <a:r>
              <a:rPr lang="en-US" i="1" dirty="0"/>
              <a:t>Categorical Data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r>
              <a:rPr lang="en-US" b="1" dirty="0"/>
              <a:t>Bag-of-words &amp; N-gram: </a:t>
            </a:r>
            <a:r>
              <a:rPr lang="en-US" i="1" dirty="0"/>
              <a:t>Text Data</a:t>
            </a:r>
          </a:p>
          <a:p>
            <a:endParaRPr lang="en-US" b="1" i="1" dirty="0"/>
          </a:p>
          <a:p>
            <a:pPr lvl="1"/>
            <a:endParaRPr lang="en-US" b="1" i="1" dirty="0"/>
          </a:p>
          <a:p>
            <a:pPr lvl="2"/>
            <a:endParaRPr lang="en-US" b="1" i="1" dirty="0"/>
          </a:p>
          <a:p>
            <a:pPr lvl="2"/>
            <a:endParaRPr lang="en-US" b="1" i="1" dirty="0"/>
          </a:p>
          <a:p>
            <a:r>
              <a:rPr lang="en-US" b="1" dirty="0"/>
              <a:t>Custom Features: </a:t>
            </a:r>
            <a:r>
              <a:rPr lang="en-US" i="1" dirty="0"/>
              <a:t>Domain Knowledge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9" y="895586"/>
            <a:ext cx="7657241" cy="17684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779" y="3482359"/>
            <a:ext cx="7311686" cy="17645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842" y="5830674"/>
            <a:ext cx="6183114" cy="6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2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9311" y="1646238"/>
            <a:ext cx="9954489" cy="4839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4348" y="2361764"/>
            <a:ext cx="490390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Failure </a:t>
            </a:r>
            <a:r>
              <a:rPr lang="en-US" sz="3600"/>
              <a:t>to Generalize!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76317" y="3826012"/>
            <a:ext cx="194316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Impressively</a:t>
            </a:r>
          </a:p>
          <a:p>
            <a:r>
              <a:rPr lang="en-US" sz="2400" dirty="0"/>
              <a:t>Bad! </a:t>
            </a:r>
            <a:r>
              <a:rPr lang="en-US" sz="2400" dirty="0">
                <a:sym typeface="Wingdings"/>
              </a:rPr>
              <a:t></a:t>
            </a:r>
            <a:endParaRPr lang="en-US" sz="2400" dirty="0"/>
          </a:p>
        </p:txBody>
      </p:sp>
      <p:sp>
        <p:nvSpPr>
          <p:cNvPr id="6" name="Left Arrow 5"/>
          <p:cNvSpPr/>
          <p:nvPr/>
        </p:nvSpPr>
        <p:spPr>
          <a:xfrm>
            <a:off x="9631364" y="4121238"/>
            <a:ext cx="344953" cy="23182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85948" y="1886940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74663" y="5602905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92084" y="5602905"/>
            <a:ext cx="51619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Model </a:t>
            </a:r>
            <a:r>
              <a:rPr lang="en-US" sz="4000"/>
              <a:t>“complexity”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747024" y="3390980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7234" y="2246864"/>
            <a:ext cx="6839854" cy="2918298"/>
            <a:chOff x="3197234" y="2246864"/>
            <a:chExt cx="6839854" cy="2918298"/>
          </a:xfrm>
        </p:grpSpPr>
        <p:sp>
          <p:nvSpPr>
            <p:cNvPr id="9" name="Freeform 8"/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8519" y="2155321"/>
            <a:ext cx="6556443" cy="1754972"/>
            <a:chOff x="3508519" y="2155321"/>
            <a:chExt cx="6556443" cy="1754972"/>
          </a:xfrm>
        </p:grpSpPr>
        <p:sp>
          <p:nvSpPr>
            <p:cNvPr id="10" name="Freeform 9"/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267924">
              <a:off x="7602828" y="2723020"/>
              <a:ext cx="2324675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 Error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0280" y="1674694"/>
            <a:ext cx="1354858" cy="3869845"/>
            <a:chOff x="5970280" y="1674694"/>
            <a:chExt cx="1354858" cy="38698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67285" y="1674694"/>
              <a:ext cx="0" cy="3869845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70280" y="2848141"/>
              <a:ext cx="1354858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Best Fit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97926" y="1743084"/>
            <a:ext cx="244971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Overfitting </a:t>
            </a:r>
            <a:r>
              <a:rPr lang="en-US" sz="2800" dirty="0">
                <a:sym typeface="Wingdings"/>
              </a:rPr>
              <a:t>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38281" y="1743084"/>
            <a:ext cx="27382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 </a:t>
            </a:r>
            <a:r>
              <a:rPr lang="en-US" sz="2800" dirty="0" err="1">
                <a:sym typeface="Wingdings"/>
              </a:rPr>
              <a:t>Underfitting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60520" y="6222971"/>
            <a:ext cx="30524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(e.g., number </a:t>
            </a:r>
            <a:r>
              <a:rPr lang="en-US" dirty="0"/>
              <a:t>of features)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48484-C0B0-F440-87E1-362DCF8109F9}"/>
              </a:ext>
            </a:extLst>
          </p:cNvPr>
          <p:cNvSpPr txBox="1"/>
          <p:nvPr/>
        </p:nvSpPr>
        <p:spPr>
          <a:xfrm>
            <a:off x="7117611" y="285188"/>
            <a:ext cx="4557050" cy="11478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82880" rIns="182880" rtlCol="0" anchor="ctr">
            <a:noAutofit/>
          </a:bodyPr>
          <a:lstStyle/>
          <a:p>
            <a:r>
              <a:rPr lang="en-US" sz="2400" b="1" dirty="0"/>
              <a:t>Training error</a:t>
            </a:r>
            <a:r>
              <a:rPr lang="en-US" sz="2400" dirty="0"/>
              <a:t> typically </a:t>
            </a:r>
            <a:br>
              <a:rPr lang="en-US" sz="2400" dirty="0"/>
            </a:br>
            <a:r>
              <a:rPr lang="en-US" sz="2400" i="1" u="sng" dirty="0"/>
              <a:t>under estimates</a:t>
            </a:r>
            <a:r>
              <a:rPr lang="en-US" sz="2400" dirty="0"/>
              <a:t> </a:t>
            </a:r>
            <a:r>
              <a:rPr lang="en-US" sz="2400" b="1" dirty="0"/>
              <a:t>test error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8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The Train-Test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7996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797512" y="1659809"/>
            <a:ext cx="3797542" cy="3910519"/>
            <a:chOff x="7797512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6143810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9882985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10826569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8694747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57621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66347" y="6151153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</a:t>
            </a:r>
            <a:r>
              <a:rPr lang="en-US" sz="2400"/>
              <a:t>once after deciding on the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94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  <p:bldP spid="43" grpId="0" bldLvl="5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Validation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6724727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4789" y="1659809"/>
            <a:ext cx="3797542" cy="3910519"/>
            <a:chOff x="564789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-1088913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650262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593846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462024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24898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0489" y="7422415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once after deciding on the model.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83764" y="3191851"/>
            <a:ext cx="1923788" cy="64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5734" y="1991994"/>
            <a:ext cx="221887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Validation</a:t>
            </a:r>
          </a:p>
          <a:p>
            <a:pPr algn="ctr"/>
            <a:r>
              <a:rPr lang="en-US" sz="3200" dirty="0"/>
              <a:t>Split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1672" y="1658697"/>
            <a:ext cx="603115" cy="2821026"/>
            <a:chOff x="7147609" y="1245136"/>
            <a:chExt cx="603115" cy="2821026"/>
          </a:xfrm>
        </p:grpSpPr>
        <p:sp>
          <p:nvSpPr>
            <p:cNvPr id="14" name="Rectangle 13"/>
            <p:cNvSpPr/>
            <p:nvPr/>
          </p:nvSpPr>
          <p:spPr>
            <a:xfrm rot="16200000">
              <a:off x="6328303" y="2064442"/>
              <a:ext cx="2241727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7209696" y="3525133"/>
              <a:ext cx="478942" cy="60311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78642" y="1658695"/>
            <a:ext cx="3635090" cy="3987549"/>
            <a:chOff x="7478642" y="1658695"/>
            <a:chExt cx="3635090" cy="3987549"/>
          </a:xfrm>
        </p:grpSpPr>
        <p:sp>
          <p:nvSpPr>
            <p:cNvPr id="12" name="TextBox 11"/>
            <p:cNvSpPr txBox="1"/>
            <p:nvPr/>
          </p:nvSpPr>
          <p:spPr>
            <a:xfrm>
              <a:off x="7478642" y="4569026"/>
              <a:ext cx="337624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5-Fold</a:t>
              </a:r>
            </a:p>
            <a:p>
              <a:pPr algn="ctr"/>
              <a:r>
                <a:rPr lang="en-US" sz="3200" dirty="0"/>
                <a:t>Cross Validation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53908" y="1658696"/>
              <a:ext cx="603115" cy="2821113"/>
              <a:chOff x="8044846" y="1245135"/>
              <a:chExt cx="603115" cy="2821113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8106933" y="294583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6200000">
                <a:off x="7515145" y="1774836"/>
                <a:ext cx="166251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8106889" y="35251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806144" y="1658695"/>
              <a:ext cx="603115" cy="2821027"/>
              <a:chOff x="8899527" y="1245134"/>
              <a:chExt cx="603115" cy="2821027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8961614" y="236662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8653995" y="1490666"/>
                <a:ext cx="1094180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8671964" y="3235483"/>
                <a:ext cx="1058241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658380" y="1667080"/>
              <a:ext cx="603116" cy="2812642"/>
              <a:chOff x="9773678" y="1253519"/>
              <a:chExt cx="603116" cy="2812642"/>
            </a:xfrm>
          </p:grpSpPr>
          <p:sp>
            <p:nvSpPr>
              <p:cNvPr id="30" name="Rectangle 29"/>
              <p:cNvSpPr/>
              <p:nvPr/>
            </p:nvSpPr>
            <p:spPr>
              <a:xfrm rot="16200000">
                <a:off x="9835765" y="1762349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6200000">
                <a:off x="9238498" y="2927864"/>
                <a:ext cx="1673478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16200000">
                <a:off x="9835721" y="11914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510617" y="1658699"/>
              <a:ext cx="603115" cy="2821024"/>
              <a:chOff x="10556554" y="1245138"/>
              <a:chExt cx="603115" cy="2821024"/>
            </a:xfrm>
          </p:grpSpPr>
          <p:sp>
            <p:nvSpPr>
              <p:cNvPr id="34" name="Rectangle 33"/>
              <p:cNvSpPr/>
              <p:nvPr/>
            </p:nvSpPr>
            <p:spPr>
              <a:xfrm rot="16200000">
                <a:off x="10618641" y="1183051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6200000">
                <a:off x="9737248" y="2643741"/>
                <a:ext cx="224172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0" y="6008096"/>
            <a:ext cx="1219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Cross validation </a:t>
            </a:r>
            <a:r>
              <a:rPr lang="en-US" sz="2400" b="1" i="1" dirty="0"/>
              <a:t>simulates multiple train test-splits </a:t>
            </a:r>
            <a:r>
              <a:rPr lang="en-US" sz="2400" i="1" dirty="0"/>
              <a:t>on the training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8255" y="3902895"/>
            <a:ext cx="181972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Validate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22696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55A6-55AD-334A-B902-2CAA7831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7544"/>
            <a:ext cx="10801350" cy="1325563"/>
          </a:xfrm>
        </p:spPr>
        <p:txBody>
          <a:bodyPr/>
          <a:lstStyle/>
          <a:p>
            <a:r>
              <a:rPr lang="en-US" dirty="0"/>
              <a:t>Recipe for Successful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2FF7-B130-5146-A717-AB26FDBB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410"/>
            <a:ext cx="11014624" cy="5382640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Split your data into </a:t>
            </a:r>
            <a:r>
              <a:rPr lang="en-US" b="1" dirty="0"/>
              <a:t>training</a:t>
            </a:r>
            <a:r>
              <a:rPr lang="en-US" dirty="0"/>
              <a:t> and </a:t>
            </a:r>
            <a:r>
              <a:rPr lang="en-US" b="1" dirty="0"/>
              <a:t>test</a:t>
            </a:r>
            <a:r>
              <a:rPr lang="en-US" dirty="0"/>
              <a:t> sets (90%, 10%)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only the training data </a:t>
            </a:r>
            <a:r>
              <a:rPr lang="en-US" dirty="0"/>
              <a:t>when designing, training, and tuning the model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dirty="0"/>
              <a:t>Use </a:t>
            </a:r>
            <a:r>
              <a:rPr lang="en-US" b="1" dirty="0"/>
              <a:t>cross validation </a:t>
            </a:r>
            <a:r>
              <a:rPr lang="en-US" dirty="0"/>
              <a:t>to test </a:t>
            </a:r>
            <a:r>
              <a:rPr lang="en-US" i="1" dirty="0"/>
              <a:t>generalization</a:t>
            </a:r>
            <a:r>
              <a:rPr lang="en-US" dirty="0"/>
              <a:t> during this phase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b="1" dirty="0"/>
              <a:t>Do not look at the test data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Commit to your final model and train once more using </a:t>
            </a:r>
            <a:r>
              <a:rPr lang="en-US" b="1" dirty="0"/>
              <a:t>only the training data.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Test the final model using the </a:t>
            </a:r>
            <a:r>
              <a:rPr lang="en-US" b="1" dirty="0"/>
              <a:t>test data. </a:t>
            </a:r>
            <a:r>
              <a:rPr lang="en-US" dirty="0"/>
              <a:t>If accuracy is not acceptable return to (2). (</a:t>
            </a:r>
            <a:r>
              <a:rPr lang="en-US" i="1" dirty="0"/>
              <a:t>Get more test data if possible.</a:t>
            </a:r>
            <a:r>
              <a:rPr lang="en-US" dirty="0"/>
              <a:t>)</a:t>
            </a:r>
            <a:endParaRPr lang="en-US" b="1" dirty="0"/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Train</a:t>
            </a:r>
            <a:r>
              <a:rPr lang="en-US" b="1" dirty="0"/>
              <a:t> on all available data </a:t>
            </a:r>
            <a:r>
              <a:rPr lang="en-US" dirty="0"/>
              <a:t>and ship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28902-1A7E-714A-BA15-DCE6E1172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105" y="5706405"/>
            <a:ext cx="979586" cy="10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14613"/>
            <a:ext cx="10801350" cy="1325563"/>
          </a:xfrm>
        </p:spPr>
        <p:txBody>
          <a:bodyPr/>
          <a:lstStyle/>
          <a:p>
            <a:r>
              <a:rPr lang="en-US" b="1" dirty="0"/>
              <a:t>Standardization</a:t>
            </a:r>
            <a:r>
              <a:rPr lang="en-US" dirty="0"/>
              <a:t> and the </a:t>
            </a:r>
            <a:r>
              <a:rPr lang="en-US" b="1" dirty="0"/>
              <a:t>Intercept</a:t>
            </a:r>
            <a:r>
              <a:rPr lang="en-US" dirty="0"/>
              <a:t>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77"/>
            <a:ext cx="10515600" cy="510229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en-US" dirty="0"/>
              <a:t> =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age_in_seconds</a:t>
            </a:r>
            <a:r>
              <a:rPr lang="en-US" dirty="0"/>
              <a:t>  + 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weight_in_tons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Regularization penalized dimensions equally</a:t>
            </a:r>
            <a:endParaRPr lang="en-US" b="1" dirty="0"/>
          </a:p>
          <a:p>
            <a:r>
              <a:rPr lang="en-US" b="1" dirty="0"/>
              <a:t>Standardization</a:t>
            </a:r>
          </a:p>
          <a:p>
            <a:pPr lvl="1"/>
            <a:r>
              <a:rPr lang="en-US" dirty="0"/>
              <a:t>Ensure that each dimensions has the </a:t>
            </a:r>
            <a:br>
              <a:rPr lang="en-US" dirty="0"/>
            </a:br>
            <a:r>
              <a:rPr lang="en-US" dirty="0"/>
              <a:t>same scale </a:t>
            </a:r>
          </a:p>
          <a:p>
            <a:pPr lvl="1"/>
            <a:r>
              <a:rPr lang="en-US" dirty="0"/>
              <a:t>centered around zero</a:t>
            </a:r>
          </a:p>
          <a:p>
            <a:r>
              <a:rPr lang="en-US" b="1" dirty="0"/>
              <a:t>Intercept Terms</a:t>
            </a:r>
            <a:endParaRPr lang="en-US" dirty="0"/>
          </a:p>
          <a:p>
            <a:pPr lvl="1"/>
            <a:r>
              <a:rPr lang="en-US" dirty="0"/>
              <a:t>Typically don’t regularize intercept term </a:t>
            </a:r>
          </a:p>
          <a:p>
            <a:pPr lvl="1"/>
            <a:r>
              <a:rPr lang="en-US" dirty="0"/>
              <a:t>Center </a:t>
            </a:r>
            <a:r>
              <a:rPr lang="en-US" i="1" dirty="0"/>
              <a:t>y</a:t>
            </a:r>
            <a:r>
              <a:rPr lang="en-US" dirty="0"/>
              <a:t> values (e.g., subtract mean) 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284113" y="1983346"/>
            <a:ext cx="1184856" cy="528034"/>
          </a:xfrm>
          <a:prstGeom prst="wedgeRectCallout">
            <a:avLst>
              <a:gd name="adj1" fmla="val -83877"/>
              <a:gd name="adj2" fmla="val -765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194479" y="1983346"/>
            <a:ext cx="1184856" cy="528034"/>
          </a:xfrm>
          <a:prstGeom prst="wedgeRectCallout">
            <a:avLst>
              <a:gd name="adj1" fmla="val 40036"/>
              <a:gd name="adj2" fmla="val -814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056090" y="3161363"/>
            <a:ext cx="3583460" cy="2106676"/>
            <a:chOff x="8056090" y="3341667"/>
            <a:chExt cx="3583460" cy="2106676"/>
          </a:xfrm>
        </p:grpSpPr>
        <p:grpSp>
          <p:nvGrpSpPr>
            <p:cNvPr id="9" name="Group 8"/>
            <p:cNvGrpSpPr/>
            <p:nvPr/>
          </p:nvGrpSpPr>
          <p:grpSpPr>
            <a:xfrm>
              <a:off x="8056090" y="3726635"/>
              <a:ext cx="3583460" cy="1721708"/>
              <a:chOff x="7916562" y="2734962"/>
              <a:chExt cx="3583460" cy="17217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916562" y="2734962"/>
                <a:ext cx="3583460" cy="17217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982463" y="2815688"/>
                <a:ext cx="3209153" cy="1360725"/>
                <a:chOff x="7537621" y="2560315"/>
                <a:chExt cx="3209153" cy="136072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7874" y="3019340"/>
                  <a:ext cx="2628900" cy="901700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537621" y="2560315"/>
                  <a:ext cx="2627642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:r>
                    <a:rPr lang="en-US"/>
                    <a:t>each dimension </a:t>
                  </a:r>
                  <a:r>
                    <a:rPr lang="en-US" i="1"/>
                    <a:t>k:</a:t>
                  </a:r>
                  <a:endParaRPr lang="en-US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8056090" y="3341667"/>
              <a:ext cx="252344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Standardization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147730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60464"/>
              </p:ext>
            </p:extLst>
          </p:nvPr>
        </p:nvGraphicFramePr>
        <p:xfrm>
          <a:off x="625808" y="4400781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337026"/>
              </p:ext>
            </p:extLst>
          </p:nvPr>
        </p:nvGraphicFramePr>
        <p:xfrm>
          <a:off x="6430107" y="453389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6190199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4031449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4004911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4031449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5431204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5239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95739"/>
            <a:ext cx="10801350" cy="1325563"/>
          </a:xfrm>
        </p:spPr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-3199975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-233911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49893"/>
              </p:ext>
            </p:extLst>
          </p:nvPr>
        </p:nvGraphicFramePr>
        <p:xfrm>
          <a:off x="625808" y="584367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66267"/>
              </p:ext>
            </p:extLst>
          </p:nvPr>
        </p:nvGraphicFramePr>
        <p:xfrm>
          <a:off x="6430107" y="717482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237378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215035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188497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215035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1614790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1423183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AA212-4675-784D-BBD7-E769192EE2C0}"/>
              </a:ext>
            </a:extLst>
          </p:cNvPr>
          <p:cNvSpPr txBox="1"/>
          <p:nvPr/>
        </p:nvSpPr>
        <p:spPr>
          <a:xfrm>
            <a:off x="483991" y="2935042"/>
            <a:ext cx="49039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Another quick note on confusing notation.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46FC5-EA38-D341-A54C-962C2A8B7B01}"/>
              </a:ext>
            </a:extLst>
          </p:cNvPr>
          <p:cNvSpPr txBox="1"/>
          <p:nvPr/>
        </p:nvSpPr>
        <p:spPr>
          <a:xfrm>
            <a:off x="486585" y="3439062"/>
            <a:ext cx="8422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 many textbooks and even in the class notes and discussion you will see: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0D8B8B-C1E8-8843-9180-D1919F0B94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1449" y="4014228"/>
            <a:ext cx="1765300" cy="38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FC8DB8-1343-4C4C-87BD-408112636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1385" y="3912628"/>
            <a:ext cx="3517900" cy="584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C889A9-FD9D-E94F-B732-D4395B328E4A}"/>
              </a:ext>
            </a:extLst>
          </p:cNvPr>
          <p:cNvSpPr txBox="1"/>
          <p:nvPr/>
        </p:nvSpPr>
        <p:spPr>
          <a:xfrm>
            <a:off x="3315833" y="4092332"/>
            <a:ext cx="6415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BA97D-F22D-7D47-847C-E5DB0E3FF1F8}"/>
              </a:ext>
            </a:extLst>
          </p:cNvPr>
          <p:cNvSpPr txBox="1"/>
          <p:nvPr/>
        </p:nvSpPr>
        <p:spPr>
          <a:xfrm>
            <a:off x="495561" y="4617623"/>
            <a:ext cx="1124232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 this case we are assuming </a:t>
            </a:r>
            <a:r>
              <a:rPr lang="en-US" b="1" i="1" dirty="0"/>
              <a:t>X</a:t>
            </a:r>
            <a:r>
              <a:rPr lang="en-US" dirty="0"/>
              <a:t> is the transformed data 𝚽. This can be easier to read but hides the feature transformation process.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Capital Letter:</a:t>
            </a:r>
            <a:r>
              <a:rPr lang="en-US" dirty="0"/>
              <a:t> </a:t>
            </a:r>
            <a:r>
              <a:rPr lang="en-US" i="1" dirty="0"/>
              <a:t>Matrix</a:t>
            </a:r>
            <a:r>
              <a:rPr lang="en-US" dirty="0"/>
              <a:t> or </a:t>
            </a:r>
            <a:r>
              <a:rPr lang="en-US" i="1" dirty="0"/>
              <a:t>Random Variable?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Both tend to be capitalized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Unfortunately, there is no common convention … you will have to use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580E766-29B1-F344-99EF-D86D6B766834}"/>
              </a:ext>
            </a:extLst>
          </p:cNvPr>
          <p:cNvSpPr/>
          <p:nvPr/>
        </p:nvSpPr>
        <p:spPr>
          <a:xfrm>
            <a:off x="6943344" y="2609088"/>
            <a:ext cx="536448" cy="3200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304815" y="39483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BE74E9-7B65-C940-A9FA-CBF824938052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3743911" y="2917563"/>
            <a:chExt cx="4710541" cy="3755429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4452299" y="3049285"/>
              <a:ext cx="4002153" cy="27499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3743911" y="2917563"/>
              <a:ext cx="516033" cy="701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4107221" y="3011533"/>
              <a:ext cx="226637" cy="2787712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6362767" y="4131587"/>
              <a:ext cx="215247" cy="3968121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4584574" y="6075799"/>
              <a:ext cx="1750952" cy="59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4773152" y="3420190"/>
              <a:ext cx="3334801" cy="2058692"/>
              <a:chOff x="2559726" y="2902363"/>
              <a:chExt cx="1676400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BAC67A-96DA-A841-A4AA-84C3B7C84F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547" y="2716816"/>
            <a:ext cx="971534" cy="21793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722179" y="2892910"/>
            <a:ext cx="346281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 (observations, individuals, 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727914" y="4015395"/>
            <a:ext cx="33596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 (predictors, covariates, …)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18360"/>
              </p:ext>
            </p:extLst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20475"/>
              </p:ext>
            </p:extLst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ADE11E-F6A3-4448-8896-ED9A14D4BC27}"/>
              </a:ext>
            </a:extLst>
          </p:cNvPr>
          <p:cNvSpPr txBox="1"/>
          <p:nvPr/>
        </p:nvSpPr>
        <p:spPr>
          <a:xfrm>
            <a:off x="7584081" y="5400996"/>
            <a:ext cx="23855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Confusing notation!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19A46D6-40D1-1A45-A596-DB95873B4E4F}"/>
              </a:ext>
            </a:extLst>
          </p:cNvPr>
          <p:cNvSpPr/>
          <p:nvPr/>
        </p:nvSpPr>
        <p:spPr>
          <a:xfrm>
            <a:off x="3930571" y="3833046"/>
            <a:ext cx="171998" cy="129289"/>
          </a:xfrm>
          <a:prstGeom prst="up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8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304815" y="39483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289291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393017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Up Arrow 5">
            <a:extLst>
              <a:ext uri="{FF2B5EF4-FFF2-40B4-BE49-F238E27FC236}">
                <a16:creationId xmlns:a16="http://schemas.microsoft.com/office/drawing/2014/main" id="{F19A46D6-40D1-1A45-A596-DB95873B4E4F}"/>
              </a:ext>
            </a:extLst>
          </p:cNvPr>
          <p:cNvSpPr/>
          <p:nvPr/>
        </p:nvSpPr>
        <p:spPr>
          <a:xfrm>
            <a:off x="3930571" y="3833046"/>
            <a:ext cx="171998" cy="129289"/>
          </a:xfrm>
          <a:prstGeom prst="up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E2BD17-BD70-5142-81C5-4B47EF0683A6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4989096" y="2668496"/>
            <a:chExt cx="3641523" cy="2903166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71E68C-B8F0-584B-BEBC-FC55C660D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13A782-14E1-2849-AFE6-3204031088BA}"/>
              </a:ext>
            </a:extLst>
          </p:cNvPr>
          <p:cNvGrpSpPr/>
          <p:nvPr/>
        </p:nvGrpSpPr>
        <p:grpSpPr>
          <a:xfrm>
            <a:off x="646955" y="4826224"/>
            <a:ext cx="3690366" cy="1646568"/>
            <a:chOff x="552450" y="5083416"/>
            <a:chExt cx="3690366" cy="16465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4ED381-6EA5-154B-9700-99799ABE10BE}"/>
                </a:ext>
              </a:extLst>
            </p:cNvPr>
            <p:cNvSpPr/>
            <p:nvPr/>
          </p:nvSpPr>
          <p:spPr>
            <a:xfrm>
              <a:off x="552450" y="5393152"/>
              <a:ext cx="3690366" cy="13368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1B6F7C-2817-EB48-95C2-09FD6CD76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2678" y="5571662"/>
              <a:ext cx="6477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E3437D-C090-354B-A8BE-7E072434E686}"/>
                </a:ext>
              </a:extLst>
            </p:cNvPr>
            <p:cNvSpPr txBox="1"/>
            <p:nvPr/>
          </p:nvSpPr>
          <p:spPr>
            <a:xfrm>
              <a:off x="1576327" y="5571662"/>
              <a:ext cx="216437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row </a:t>
              </a:r>
              <a:r>
                <a:rPr lang="en-US" dirty="0" err="1"/>
                <a:t>i</a:t>
              </a:r>
              <a:r>
                <a:rPr lang="en-US" dirty="0"/>
                <a:t> of matrix A.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B2C290-C763-E94D-AEA5-7A41D734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2794" y="6145530"/>
              <a:ext cx="685800" cy="4191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D8180B3-CC8F-0C48-B4F3-A1ED391D3AF5}"/>
                </a:ext>
              </a:extLst>
            </p:cNvPr>
            <p:cNvSpPr txBox="1"/>
            <p:nvPr/>
          </p:nvSpPr>
          <p:spPr>
            <a:xfrm>
              <a:off x="1576327" y="6178822"/>
              <a:ext cx="25971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column j of matrix A.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3BCAB7-2926-B74E-B070-B30DD9B38D63}"/>
                </a:ext>
              </a:extLst>
            </p:cNvPr>
            <p:cNvSpPr txBox="1"/>
            <p:nvPr/>
          </p:nvSpPr>
          <p:spPr>
            <a:xfrm>
              <a:off x="615166" y="5083416"/>
              <a:ext cx="19223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Notation Guide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3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53506</TotalTime>
  <Words>1914</Words>
  <Application>Microsoft Macintosh PowerPoint</Application>
  <PresentationFormat>Widescreen</PresentationFormat>
  <Paragraphs>678</Paragraphs>
  <Slides>55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Century Gothic</vt:lpstr>
      <vt:lpstr>Consolas</vt:lpstr>
      <vt:lpstr>Courier New</vt:lpstr>
      <vt:lpstr>Helvetica Neue</vt:lpstr>
      <vt:lpstr>Helvetica Neue Light</vt:lpstr>
      <vt:lpstr>Monaco</vt:lpstr>
      <vt:lpstr>Times</vt:lpstr>
      <vt:lpstr>Wingdings</vt:lpstr>
      <vt:lpstr>1_Office Theme</vt:lpstr>
      <vt:lpstr>Custom Theme</vt:lpstr>
      <vt:lpstr>Fitting Linear Models, Regularization &amp; Cross Validation</vt:lpstr>
      <vt:lpstr>Previously</vt:lpstr>
      <vt:lpstr>Feature Engineering and Linear Regression</vt:lpstr>
      <vt:lpstr>Recap: Feature Engineering</vt:lpstr>
      <vt:lpstr>PowerPoint Presentation</vt:lpstr>
      <vt:lpstr>The Feature Matrix</vt:lpstr>
      <vt:lpstr>The Feature Matrix</vt:lpstr>
      <vt:lpstr>The Feature Matrix</vt:lpstr>
      <vt:lpstr>The Feature Matrix</vt:lpstr>
      <vt:lpstr>Making Predictions</vt:lpstr>
      <vt:lpstr>Normal Equations</vt:lpstr>
      <vt:lpstr>Geometric Derivation</vt:lpstr>
      <vt:lpstr>Geometric Derivation: Not Bonus Material</vt:lpstr>
      <vt:lpstr>The Normal Equation</vt:lpstr>
      <vt:lpstr>Least Squares Regression in Practice</vt:lpstr>
      <vt:lpstr>Scikit Learn Models</vt:lpstr>
      <vt:lpstr>Diagnosing Fit  The Residuals</vt:lpstr>
      <vt:lpstr>Regularization Parametrically Controlling the  Model Complexity</vt:lpstr>
      <vt:lpstr>Basic Idea of Regularization</vt:lpstr>
      <vt:lpstr>The Regularization Function R(θ)</vt:lpstr>
      <vt:lpstr>Common Regularization Functions</vt:lpstr>
      <vt:lpstr>Python Demo!</vt:lpstr>
      <vt:lpstr>An alternate (dual) view on regularization</vt:lpstr>
      <vt:lpstr>Basic Idea</vt:lpstr>
      <vt:lpstr>Basic Idea</vt:lpstr>
      <vt:lpstr>Idealized Notion of Complexity</vt:lpstr>
      <vt:lpstr>Ideal “Regularization”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Norm Balls</vt:lpstr>
      <vt:lpstr>PowerPoint Presentation</vt:lpstr>
      <vt:lpstr>The Lp norms</vt:lpstr>
      <vt:lpstr>Generic Regularization (Constrained)</vt:lpstr>
      <vt:lpstr>Generic Regularization (Constrained)</vt:lpstr>
      <vt:lpstr>Determining the Optimal 𝜆 </vt:lpstr>
      <vt:lpstr>Using Scikit-Learn for Regularized Regression</vt:lpstr>
      <vt:lpstr>http://bit.ly/ds100-fa18-opq</vt:lpstr>
      <vt:lpstr>Notebook Demo</vt:lpstr>
      <vt:lpstr>PowerPoint Presentation</vt:lpstr>
      <vt:lpstr>Training Error</vt:lpstr>
      <vt:lpstr>Training vs Test Error</vt:lpstr>
      <vt:lpstr>Training vs Test Error</vt:lpstr>
      <vt:lpstr>Generalization: The Train-Test Split</vt:lpstr>
      <vt:lpstr>Generalization: Validation Split</vt:lpstr>
      <vt:lpstr>Recipe for Successful Generalization</vt:lpstr>
      <vt:lpstr>Standardization and the Intercept Term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1236</cp:revision>
  <cp:lastPrinted>2018-03-22T15:26:46Z</cp:lastPrinted>
  <dcterms:created xsi:type="dcterms:W3CDTF">2016-06-11T00:34:45Z</dcterms:created>
  <dcterms:modified xsi:type="dcterms:W3CDTF">2018-10-05T01:36:15Z</dcterms:modified>
</cp:coreProperties>
</file>